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12192000"/>
  <p:embeddedFontLst>
    <p:embeddedFont>
      <p:font typeface="Calibri" panose="020F0502020204030204" pitchFamily="34" charset="0"/>
      <p:regular r:id="rId17"/>
      <p:bold r:id="rId18"/>
      <p:italic r:id="rId19"/>
      <p:boldItalic r:id="rId20"/>
    </p:embeddedFont>
    <p:embeddedFont>
      <p:font typeface="Playfair Display" panose="00000500000000000000" pitchFamily="2" charset="0"/>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8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8.png"/><Relationship Id="rId18" Type="http://schemas.openxmlformats.org/officeDocument/2006/relationships/image" Target="../media/image93.svg"/><Relationship Id="rId3" Type="http://schemas.openxmlformats.org/officeDocument/2006/relationships/image" Target="../media/image3.png"/><Relationship Id="rId7" Type="http://schemas.openxmlformats.org/officeDocument/2006/relationships/image" Target="../media/image82.png"/><Relationship Id="rId12" Type="http://schemas.openxmlformats.org/officeDocument/2006/relationships/image" Target="../media/image87.svg"/><Relationship Id="rId17" Type="http://schemas.openxmlformats.org/officeDocument/2006/relationships/image" Target="../media/image92.png"/><Relationship Id="rId2" Type="http://schemas.openxmlformats.org/officeDocument/2006/relationships/notesSlide" Target="../notesSlides/notesSlide10.xml"/><Relationship Id="rId16" Type="http://schemas.openxmlformats.org/officeDocument/2006/relationships/image" Target="../media/image91.svg"/><Relationship Id="rId1" Type="http://schemas.openxmlformats.org/officeDocument/2006/relationships/slideLayout" Target="../slideLayouts/slideLayout1.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svg"/><Relationship Id="rId4" Type="http://schemas.openxmlformats.org/officeDocument/2006/relationships/image" Target="../media/image4.svg"/><Relationship Id="rId9" Type="http://schemas.openxmlformats.org/officeDocument/2006/relationships/image" Target="../media/image84.png"/><Relationship Id="rId14" Type="http://schemas.openxmlformats.org/officeDocument/2006/relationships/image" Target="../media/image89.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2.svg"/><Relationship Id="rId39" Type="http://schemas.openxmlformats.org/officeDocument/2006/relationships/image" Target="../media/image45.svg"/><Relationship Id="rId21" Type="http://schemas.openxmlformats.org/officeDocument/2006/relationships/image" Target="../media/image27.svg"/><Relationship Id="rId34" Type="http://schemas.openxmlformats.org/officeDocument/2006/relationships/image" Target="../media/image40.png"/><Relationship Id="rId42" Type="http://schemas.openxmlformats.org/officeDocument/2006/relationships/image" Target="../media/image48.png"/><Relationship Id="rId47" Type="http://schemas.openxmlformats.org/officeDocument/2006/relationships/image" Target="../media/image53.svg"/><Relationship Id="rId50" Type="http://schemas.openxmlformats.org/officeDocument/2006/relationships/image" Target="../media/image56.png"/><Relationship Id="rId55" Type="http://schemas.openxmlformats.org/officeDocument/2006/relationships/image" Target="../media/image61.svg"/><Relationship Id="rId63" Type="http://schemas.openxmlformats.org/officeDocument/2006/relationships/image" Target="../media/image69.svg"/><Relationship Id="rId7" Type="http://schemas.openxmlformats.org/officeDocument/2006/relationships/image" Target="../media/image13.svg"/><Relationship Id="rId2" Type="http://schemas.openxmlformats.org/officeDocument/2006/relationships/notesSlide" Target="../notesSlides/notesSlide6.xml"/><Relationship Id="rId16" Type="http://schemas.openxmlformats.org/officeDocument/2006/relationships/image" Target="../media/image22.png"/><Relationship Id="rId29" Type="http://schemas.openxmlformats.org/officeDocument/2006/relationships/image" Target="../media/image35.sv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0.svg"/><Relationship Id="rId32" Type="http://schemas.openxmlformats.org/officeDocument/2006/relationships/image" Target="../media/image38.png"/><Relationship Id="rId37" Type="http://schemas.openxmlformats.org/officeDocument/2006/relationships/image" Target="../media/image43.svg"/><Relationship Id="rId40" Type="http://schemas.openxmlformats.org/officeDocument/2006/relationships/image" Target="../media/image46.png"/><Relationship Id="rId45" Type="http://schemas.openxmlformats.org/officeDocument/2006/relationships/image" Target="../media/image51.svg"/><Relationship Id="rId53" Type="http://schemas.openxmlformats.org/officeDocument/2006/relationships/image" Target="../media/image59.svg"/><Relationship Id="rId58" Type="http://schemas.openxmlformats.org/officeDocument/2006/relationships/image" Target="../media/image64.png"/><Relationship Id="rId66" Type="http://schemas.openxmlformats.org/officeDocument/2006/relationships/image" Target="../media/image72.png"/><Relationship Id="rId5" Type="http://schemas.openxmlformats.org/officeDocument/2006/relationships/image" Target="../media/image11.pn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34.svg"/><Relationship Id="rId36" Type="http://schemas.openxmlformats.org/officeDocument/2006/relationships/image" Target="../media/image42.png"/><Relationship Id="rId49" Type="http://schemas.openxmlformats.org/officeDocument/2006/relationships/image" Target="../media/image55.svg"/><Relationship Id="rId57" Type="http://schemas.openxmlformats.org/officeDocument/2006/relationships/image" Target="../media/image63.svg"/><Relationship Id="rId61" Type="http://schemas.openxmlformats.org/officeDocument/2006/relationships/image" Target="../media/image67.sv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image" Target="../media/image37.svg"/><Relationship Id="rId44" Type="http://schemas.openxmlformats.org/officeDocument/2006/relationships/image" Target="../media/image50.png"/><Relationship Id="rId52" Type="http://schemas.openxmlformats.org/officeDocument/2006/relationships/image" Target="../media/image58.png"/><Relationship Id="rId60" Type="http://schemas.openxmlformats.org/officeDocument/2006/relationships/image" Target="../media/image66.png"/><Relationship Id="rId65" Type="http://schemas.openxmlformats.org/officeDocument/2006/relationships/image" Target="../media/image71.svg"/><Relationship Id="rId4" Type="http://schemas.openxmlformats.org/officeDocument/2006/relationships/image" Target="../media/image10.sv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svg"/><Relationship Id="rId43" Type="http://schemas.openxmlformats.org/officeDocument/2006/relationships/image" Target="../media/image49.sv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70.png"/><Relationship Id="rId8" Type="http://schemas.openxmlformats.org/officeDocument/2006/relationships/image" Target="../media/image14.png"/><Relationship Id="rId51" Type="http://schemas.openxmlformats.org/officeDocument/2006/relationships/image" Target="../media/image57.svg"/><Relationship Id="rId3" Type="http://schemas.openxmlformats.org/officeDocument/2006/relationships/image" Target="../media/image9.pn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33" Type="http://schemas.openxmlformats.org/officeDocument/2006/relationships/image" Target="../media/image39.sv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5.svg"/><Relationship Id="rId67" Type="http://schemas.openxmlformats.org/officeDocument/2006/relationships/image" Target="../media/image73.svg"/><Relationship Id="rId20" Type="http://schemas.openxmlformats.org/officeDocument/2006/relationships/image" Target="../media/image26.png"/><Relationship Id="rId41" Type="http://schemas.openxmlformats.org/officeDocument/2006/relationships/image" Target="../media/image47.svg"/><Relationship Id="rId54" Type="http://schemas.openxmlformats.org/officeDocument/2006/relationships/image" Target="../media/image60.png"/><Relationship Id="rId62"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14271" cy="6865808"/>
          </a:xfrm>
          <a:prstGeom prst="rect">
            <a:avLst/>
          </a:prstGeom>
        </p:spPr>
      </p:pic>
      <p:sp>
        <p:nvSpPr>
          <p:cNvPr id="3" name="Object 2"/>
          <p:cNvSpPr/>
          <p:nvPr/>
        </p:nvSpPr>
        <p:spPr>
          <a:xfrm>
            <a:off x="2249719" y="1689075"/>
            <a:ext cx="7803786" cy="1825367"/>
          </a:xfrm>
          <a:prstGeom prst="rect">
            <a:avLst/>
          </a:prstGeom>
          <a:noFill/>
        </p:spPr>
        <p:txBody>
          <a:bodyPr wrap="square" lIns="0" tIns="0" rIns="0" bIns="0" rtlCol="0" anchor="t"/>
          <a:lstStyle/>
          <a:p>
            <a:pPr algn="ctr">
              <a:lnSpc>
                <a:spcPts val="7189"/>
              </a:lnSpc>
              <a:buNone/>
            </a:pPr>
            <a:r>
              <a:rPr lang="en-US" sz="6750" dirty="0">
                <a:solidFill>
                  <a:srgbClr val="004F98"/>
                </a:solidFill>
                <a:latin typeface="Playfair Display" pitchFamily="34" charset="0"/>
                <a:ea typeface="Playfair Display" pitchFamily="34" charset="-122"/>
                <a:cs typeface="Playfair Display" pitchFamily="34" charset="-120"/>
              </a:rPr>
              <a:t>Customer Insights and Analysis</a:t>
            </a:r>
            <a:endParaRPr lang="en-US" dirty="0"/>
          </a:p>
        </p:txBody>
      </p:sp>
      <p:sp>
        <p:nvSpPr>
          <p:cNvPr id="4" name="Object 3"/>
          <p:cNvSpPr/>
          <p:nvPr/>
        </p:nvSpPr>
        <p:spPr>
          <a:xfrm>
            <a:off x="2249719" y="3597616"/>
            <a:ext cx="7803786" cy="341326"/>
          </a:xfrm>
          <a:prstGeom prst="rect">
            <a:avLst/>
          </a:prstGeom>
          <a:noFill/>
        </p:spPr>
        <p:txBody>
          <a:bodyPr wrap="square" lIns="0" tIns="0" rIns="0" bIns="0" rtlCol="0" anchor="t"/>
          <a:lstStyle/>
          <a:p>
            <a:pPr algn="ctr">
              <a:lnSpc>
                <a:spcPts val="2689"/>
              </a:lnSpc>
              <a:spcBef>
                <a:spcPts val="643"/>
              </a:spcBef>
              <a:buNone/>
            </a:pPr>
            <a:r>
              <a:rPr lang="en-US" sz="1721" b="1" kern="0" spc="52" dirty="0">
                <a:solidFill>
                  <a:srgbClr val="CB934C"/>
                </a:solidFill>
                <a:latin typeface="Roboto" pitchFamily="34" charset="0"/>
                <a:ea typeface="Roboto" pitchFamily="34" charset="-122"/>
                <a:cs typeface="Roboto" pitchFamily="34" charset="-120"/>
              </a:rPr>
              <a:t>Capstone Project</a:t>
            </a:r>
            <a:endParaRPr lang="en-US" dirty="0"/>
          </a:p>
        </p:txBody>
      </p:sp>
      <p:sp>
        <p:nvSpPr>
          <p:cNvPr id="5" name="Object 4"/>
          <p:cNvSpPr/>
          <p:nvPr/>
        </p:nvSpPr>
        <p:spPr>
          <a:xfrm>
            <a:off x="2249719" y="4133560"/>
            <a:ext cx="7803786" cy="1023979"/>
          </a:xfrm>
          <a:prstGeom prst="rect">
            <a:avLst/>
          </a:prstGeom>
          <a:noFill/>
        </p:spPr>
        <p:txBody>
          <a:bodyPr wrap="square" lIns="0" tIns="0" rIns="0" bIns="0" rtlCol="0" anchor="t"/>
          <a:lstStyle/>
          <a:p>
            <a:pPr algn="ctr">
              <a:lnSpc>
                <a:spcPts val="2689"/>
              </a:lnSpc>
              <a:spcBef>
                <a:spcPts val="1503"/>
              </a:spcBef>
              <a:buNone/>
            </a:pPr>
            <a:r>
              <a:rPr lang="en-US" sz="1721" kern="0" spc="52" dirty="0">
                <a:solidFill>
                  <a:srgbClr val="004F98"/>
                </a:solidFill>
                <a:latin typeface="Roboto" pitchFamily="34" charset="0"/>
                <a:ea typeface="Roboto" pitchFamily="34" charset="-122"/>
                <a:cs typeface="Roboto" pitchFamily="34" charset="-120"/>
              </a:rPr>
              <a:t>Yogita Mane</a:t>
            </a:r>
            <a:br>
              <a:rPr lang="en-US" sz="1721" kern="0" spc="52" dirty="0">
                <a:solidFill>
                  <a:srgbClr val="004F98"/>
                </a:solidFill>
                <a:latin typeface="Roboto" pitchFamily="34" charset="0"/>
                <a:ea typeface="Roboto" pitchFamily="34" charset="-122"/>
                <a:cs typeface="Roboto" pitchFamily="34" charset="-120"/>
              </a:rPr>
            </a:br>
            <a:r>
              <a:rPr lang="en-US" sz="1721" kern="0" spc="52" dirty="0">
                <a:solidFill>
                  <a:srgbClr val="004F98"/>
                </a:solidFill>
                <a:latin typeface="Roboto" pitchFamily="34" charset="0"/>
                <a:ea typeface="Roboto" pitchFamily="34" charset="-122"/>
                <a:cs typeface="Roboto" pitchFamily="34" charset="-120"/>
              </a:rPr>
              <a:t>Data Scientist</a:t>
            </a:r>
            <a:br>
              <a:rPr lang="en-US" sz="1721" kern="0" spc="52" dirty="0">
                <a:solidFill>
                  <a:srgbClr val="004F98"/>
                </a:solidFill>
                <a:latin typeface="Roboto" pitchFamily="34" charset="0"/>
                <a:ea typeface="Roboto" pitchFamily="34" charset="-122"/>
                <a:cs typeface="Roboto" pitchFamily="34" charset="-120"/>
              </a:rPr>
            </a:br>
            <a:r>
              <a:rPr lang="en-US" sz="1721" kern="0" spc="52" dirty="0">
                <a:solidFill>
                  <a:srgbClr val="004F98"/>
                </a:solidFill>
                <a:latin typeface="Roboto" pitchFamily="34" charset="0"/>
                <a:ea typeface="Roboto" pitchFamily="34" charset="-122"/>
                <a:cs typeface="Roboto" pitchFamily="34" charset="-120"/>
              </a:rPr>
              <a:t>15th April '23</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Summary</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057" y="1710574"/>
            <a:ext cx="504699" cy="304724"/>
          </a:xfrm>
          <a:prstGeom prst="rect">
            <a:avLst/>
          </a:prstGeom>
        </p:spPr>
      </p:pic>
      <p:sp>
        <p:nvSpPr>
          <p:cNvPr id="5" name="Object 4"/>
          <p:cNvSpPr/>
          <p:nvPr/>
        </p:nvSpPr>
        <p:spPr>
          <a:xfrm>
            <a:off x="1538111" y="1609025"/>
            <a:ext cx="4242327" cy="505592"/>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The age groups with the highest number of users are 45-54 and 55-64, both male and female.</a:t>
            </a:r>
            <a:endParaRPr lang="en-US" dirty="0"/>
          </a:p>
        </p:txBody>
      </p:sp>
      <p:pic>
        <p:nvPicPr>
          <p:cNvPr id="6" name="Object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3876" y="2783731"/>
            <a:ext cx="523744" cy="533267"/>
          </a:xfrm>
          <a:prstGeom prst="rect">
            <a:avLst/>
          </a:prstGeom>
        </p:spPr>
      </p:pic>
      <p:sp>
        <p:nvSpPr>
          <p:cNvPr id="7" name="Object 6"/>
          <p:cNvSpPr/>
          <p:nvPr/>
        </p:nvSpPr>
        <p:spPr>
          <a:xfrm>
            <a:off x="1538111" y="2799352"/>
            <a:ext cx="4242327" cy="505592"/>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The 18-24 age group has the lowest number of users, both male and female.</a:t>
            </a:r>
            <a:endParaRPr lang="en-US" dirty="0"/>
          </a:p>
        </p:txBody>
      </p:sp>
      <p:pic>
        <p:nvPicPr>
          <p:cNvPr id="8" name="Object 7"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2951" y="4063334"/>
            <a:ext cx="438040" cy="361860"/>
          </a:xfrm>
          <a:prstGeom prst="rect">
            <a:avLst/>
          </a:prstGeom>
        </p:spPr>
      </p:pic>
      <p:sp>
        <p:nvSpPr>
          <p:cNvPr id="9" name="Object 8"/>
          <p:cNvSpPr/>
          <p:nvPr/>
        </p:nvSpPr>
        <p:spPr>
          <a:xfrm>
            <a:off x="1538111" y="3861124"/>
            <a:ext cx="4242327" cy="758387"/>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The bounce rate for all age groups is above 0.65, which suggests that a significant number of users leave the website after visiting only one page.</a:t>
            </a:r>
            <a:endParaRPr lang="en-US" dirty="0"/>
          </a:p>
        </p:txBody>
      </p:sp>
      <p:pic>
        <p:nvPicPr>
          <p:cNvPr id="10" name="Object 9"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2955" y="5203441"/>
            <a:ext cx="438040" cy="466608"/>
          </a:xfrm>
          <a:prstGeom prst="rect">
            <a:avLst/>
          </a:prstGeom>
        </p:spPr>
      </p:pic>
      <p:sp>
        <p:nvSpPr>
          <p:cNvPr id="11" name="Object 10"/>
          <p:cNvSpPr/>
          <p:nvPr/>
        </p:nvSpPr>
        <p:spPr>
          <a:xfrm>
            <a:off x="1538111" y="5008600"/>
            <a:ext cx="4242327" cy="1011183"/>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The average number of pages per session is highest for the 18-24 age group, both male and female, which suggests that they are more engaged with the website than other age groups.</a:t>
            </a:r>
            <a:endParaRPr lang="en-US" dirty="0"/>
          </a:p>
        </p:txBody>
      </p:sp>
      <p:pic>
        <p:nvPicPr>
          <p:cNvPr id="12" name="Object 11"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99236" y="1710574"/>
            <a:ext cx="466608" cy="304724"/>
          </a:xfrm>
          <a:prstGeom prst="rect">
            <a:avLst/>
          </a:prstGeom>
        </p:spPr>
      </p:pic>
      <p:sp>
        <p:nvSpPr>
          <p:cNvPr id="13" name="Object 12"/>
          <p:cNvSpPr/>
          <p:nvPr/>
        </p:nvSpPr>
        <p:spPr>
          <a:xfrm>
            <a:off x="6775551" y="1437618"/>
            <a:ext cx="4242327" cy="1263979"/>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The highest revenue per user is generated by the 25-34 age group, both male and female. This can be used to create targeted marketing campaigns tailored to specific age groups to increase their revenue per user.</a:t>
            </a:r>
            <a:endParaRPr lang="en-US" dirty="0"/>
          </a:p>
        </p:txBody>
      </p:sp>
      <p:pic>
        <p:nvPicPr>
          <p:cNvPr id="14" name="Object 13"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27130" y="3292001"/>
            <a:ext cx="399950" cy="352337"/>
          </a:xfrm>
          <a:prstGeom prst="rect">
            <a:avLst/>
          </a:prstGeom>
        </p:spPr>
      </p:pic>
      <p:sp>
        <p:nvSpPr>
          <p:cNvPr id="15" name="Object 14"/>
          <p:cNvSpPr/>
          <p:nvPr/>
        </p:nvSpPr>
        <p:spPr>
          <a:xfrm>
            <a:off x="6775551" y="3046940"/>
            <a:ext cx="4242327" cy="1263979"/>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The highest average order value is found in the 18-24 age group, both male and female. This insight can be used to create targeted promotions and offers that increase the average order value for specific age groups.</a:t>
            </a:r>
            <a:endParaRPr lang="en-US" dirty="0"/>
          </a:p>
        </p:txBody>
      </p:sp>
      <p:pic>
        <p:nvPicPr>
          <p:cNvPr id="16" name="Object 15"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60615" y="4845522"/>
            <a:ext cx="333292" cy="466608"/>
          </a:xfrm>
          <a:prstGeom prst="rect">
            <a:avLst/>
          </a:prstGeom>
        </p:spPr>
      </p:pic>
      <p:sp>
        <p:nvSpPr>
          <p:cNvPr id="17" name="Object 16"/>
          <p:cNvSpPr/>
          <p:nvPr/>
        </p:nvSpPr>
        <p:spPr>
          <a:xfrm>
            <a:off x="6775551" y="4656263"/>
            <a:ext cx="4242327" cy="1263979"/>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The highest conversion rate is found in the 18-24 age group, both male and female, indicating that they are more likely to make a purchase on the website. While users aged 65+ have the lowest, who most likely visit instore for purchase.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Next steps</a:t>
            </a:r>
            <a:endParaRPr lang="en-US" dirty="0"/>
          </a:p>
        </p:txBody>
      </p:sp>
      <p:sp>
        <p:nvSpPr>
          <p:cNvPr id="4" name="Object 3"/>
          <p:cNvSpPr/>
          <p:nvPr/>
        </p:nvSpPr>
        <p:spPr>
          <a:xfrm>
            <a:off x="614910" y="1535585"/>
            <a:ext cx="3335653" cy="758387"/>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 Analysis of website design, content, and usability can reduce bounce rates by improving users' overall experience. </a:t>
            </a:r>
            <a:endParaRPr lang="en-US" dirty="0"/>
          </a:p>
        </p:txBody>
      </p:sp>
      <p:sp>
        <p:nvSpPr>
          <p:cNvPr id="5" name="Object 4"/>
          <p:cNvSpPr/>
          <p:nvPr/>
        </p:nvSpPr>
        <p:spPr>
          <a:xfrm>
            <a:off x="614908" y="2725689"/>
            <a:ext cx="3335653" cy="1263979"/>
          </a:xfrm>
          <a:prstGeom prst="rect">
            <a:avLst/>
          </a:prstGeom>
          <a:noFill/>
        </p:spPr>
        <p:txBody>
          <a:bodyPr wrap="square" lIns="0" tIns="0" rIns="0" bIns="0" rtlCol="0" anchor="t"/>
          <a:lstStyle/>
          <a:p>
            <a:pPr algn="l">
              <a:lnSpc>
                <a:spcPts val="1991"/>
              </a:lnSpc>
              <a:spcBef>
                <a:spcPts val="405"/>
              </a:spcBef>
              <a:buNone/>
            </a:pPr>
            <a:r>
              <a:rPr lang="en-US" sz="1275" kern="0" spc="38" dirty="0">
                <a:solidFill>
                  <a:srgbClr val="181818">
                    <a:alpha val="80000"/>
                  </a:srgbClr>
                </a:solidFill>
                <a:latin typeface="Roboto" pitchFamily="34" charset="0"/>
                <a:ea typeface="Roboto" pitchFamily="34" charset="-122"/>
                <a:cs typeface="Roboto" pitchFamily="34" charset="-120"/>
              </a:rPr>
              <a:t>- By analyzing bounce rates and average session duration, business can optimize their website for a better user experience, such as improved navigation, page load times, and relevant content.</a:t>
            </a:r>
          </a:p>
          <a:p>
            <a:pPr algn="l">
              <a:lnSpc>
                <a:spcPts val="1991"/>
              </a:lnSpc>
              <a:spcBef>
                <a:spcPts val="405"/>
              </a:spcBef>
              <a:buNone/>
            </a:pPr>
            <a:endParaRPr lang="en-US" dirty="0"/>
          </a:p>
        </p:txBody>
      </p:sp>
      <p:sp>
        <p:nvSpPr>
          <p:cNvPr id="6" name="Object 5"/>
          <p:cNvSpPr/>
          <p:nvPr/>
        </p:nvSpPr>
        <p:spPr>
          <a:xfrm>
            <a:off x="614909" y="4421384"/>
            <a:ext cx="3335653" cy="1516775"/>
          </a:xfrm>
          <a:prstGeom prst="rect">
            <a:avLst/>
          </a:prstGeom>
          <a:noFill/>
        </p:spPr>
        <p:txBody>
          <a:bodyPr wrap="square" lIns="0" tIns="0" rIns="0" bIns="0" rtlCol="0" anchor="t"/>
          <a:lstStyle/>
          <a:p>
            <a:pPr algn="l">
              <a:lnSpc>
                <a:spcPts val="1991"/>
              </a:lnSpc>
              <a:spcBef>
                <a:spcPts val="405"/>
              </a:spcBef>
              <a:buNone/>
            </a:pPr>
            <a:r>
              <a:rPr lang="en-US" sz="1275" kern="0" spc="38" dirty="0">
                <a:solidFill>
                  <a:srgbClr val="181818">
                    <a:alpha val="80000"/>
                  </a:srgbClr>
                </a:solidFill>
                <a:latin typeface="Roboto" pitchFamily="34" charset="0"/>
                <a:ea typeface="Roboto" pitchFamily="34" charset="-122"/>
                <a:cs typeface="Roboto" pitchFamily="34" charset="-120"/>
              </a:rPr>
              <a:t>- To improve conversion rates, we recommend creating targeted campaigns for different demographics, with tailored messaging, imagery, and tone. Additionally, personalized promotions and discounts can be offered.</a:t>
            </a:r>
            <a:endParaRPr lang="en-US" dirty="0"/>
          </a:p>
        </p:txBody>
      </p:sp>
      <p:sp>
        <p:nvSpPr>
          <p:cNvPr id="7" name="Object 6"/>
          <p:cNvSpPr/>
          <p:nvPr/>
        </p:nvSpPr>
        <p:spPr>
          <a:xfrm>
            <a:off x="4170021" y="1535585"/>
            <a:ext cx="3335653" cy="1769570"/>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 The average session duration of users is 2-3 minutes, which is decent but can be improved. Examining website design, content, and user flow can increase the average session duration and encourage users to engage more deeply with the site.</a:t>
            </a:r>
            <a:endParaRPr lang="en-US" dirty="0"/>
          </a:p>
        </p:txBody>
      </p:sp>
      <p:sp>
        <p:nvSpPr>
          <p:cNvPr id="8" name="Object 7"/>
          <p:cNvSpPr/>
          <p:nvPr/>
        </p:nvSpPr>
        <p:spPr>
          <a:xfrm>
            <a:off x="4170021" y="3563642"/>
            <a:ext cx="3335653" cy="1516775"/>
          </a:xfrm>
          <a:prstGeom prst="rect">
            <a:avLst/>
          </a:prstGeom>
          <a:noFill/>
        </p:spPr>
        <p:txBody>
          <a:bodyPr wrap="square" lIns="0" tIns="0" rIns="0" bIns="0" rtlCol="0" anchor="t"/>
          <a:lstStyle/>
          <a:p>
            <a:pPr algn="l">
              <a:lnSpc>
                <a:spcPts val="1991"/>
              </a:lnSpc>
              <a:spcBef>
                <a:spcPts val="405"/>
              </a:spcBef>
              <a:buNone/>
            </a:pPr>
            <a:r>
              <a:rPr lang="en-US" sz="1275" kern="0" spc="38" dirty="0">
                <a:solidFill>
                  <a:srgbClr val="181818">
                    <a:alpha val="80000"/>
                  </a:srgbClr>
                </a:solidFill>
                <a:latin typeface="Roboto" pitchFamily="34" charset="0"/>
                <a:ea typeface="Roboto" pitchFamily="34" charset="-122"/>
                <a:cs typeface="Roboto" pitchFamily="34" charset="-120"/>
              </a:rPr>
              <a:t>- By analyzing bounce rate and session duration for each demographic, we can take a data-driven approach to optimizing our website and improve the user experience, increasing conversion into customers. </a:t>
            </a:r>
            <a:endParaRPr lang="en-US" dirty="0"/>
          </a:p>
        </p:txBody>
      </p:sp>
      <p:sp>
        <p:nvSpPr>
          <p:cNvPr id="9" name="Object 8"/>
          <p:cNvSpPr/>
          <p:nvPr/>
        </p:nvSpPr>
        <p:spPr>
          <a:xfrm>
            <a:off x="7725132" y="1535585"/>
            <a:ext cx="3416344" cy="1516775"/>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 High bounce rates across all age and gender groups show users are not finding what they need on the website. Enhancing design, content and usability can improve user experience and reduce bounce rates.</a:t>
            </a:r>
            <a:endParaRPr lang="en-US" dirty="0"/>
          </a:p>
        </p:txBody>
      </p:sp>
      <p:sp>
        <p:nvSpPr>
          <p:cNvPr id="10" name="Object 9"/>
          <p:cNvSpPr/>
          <p:nvPr/>
        </p:nvSpPr>
        <p:spPr>
          <a:xfrm>
            <a:off x="7725132" y="3302854"/>
            <a:ext cx="3416344" cy="1769570"/>
          </a:xfrm>
          <a:prstGeom prst="rect">
            <a:avLst/>
          </a:prstGeom>
          <a:noFill/>
        </p:spPr>
        <p:txBody>
          <a:bodyPr wrap="square" lIns="0" tIns="0" rIns="0" bIns="0" rtlCol="0" anchor="t"/>
          <a:lstStyle/>
          <a:p>
            <a:pPr algn="l">
              <a:lnSpc>
                <a:spcPts val="1991"/>
              </a:lnSpc>
              <a:spcBef>
                <a:spcPts val="405"/>
              </a:spcBef>
              <a:buNone/>
            </a:pPr>
            <a:r>
              <a:rPr lang="en-US" sz="1275" kern="0" spc="38" dirty="0">
                <a:solidFill>
                  <a:srgbClr val="181818">
                    <a:alpha val="80000"/>
                  </a:srgbClr>
                </a:solidFill>
                <a:latin typeface="Roboto" pitchFamily="34" charset="0"/>
                <a:ea typeface="Roboto" pitchFamily="34" charset="-122"/>
                <a:cs typeface="Roboto" pitchFamily="34" charset="-120"/>
              </a:rPr>
              <a:t>- It is important to analyze user demographics, as most users in the age group of 25-34 with slightly more female users. This information can be used to create targeted marketing strategies that cater to each age &amp; gender group's needs &amp; preferences.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910814" y="3203171"/>
            <a:ext cx="2367323" cy="507079"/>
          </a:xfrm>
          <a:prstGeom prst="rect">
            <a:avLst/>
          </a:prstGeom>
          <a:noFill/>
        </p:spPr>
        <p:txBody>
          <a:bodyPr wrap="square" lIns="0" tIns="0" rIns="0" bIns="0" rtlCol="0" anchor="t"/>
          <a:lstStyle/>
          <a:p>
            <a:pPr algn="ctr">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Questions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Appendices</a:t>
            </a:r>
            <a:endParaRPr lang="en-US" dirty="0"/>
          </a:p>
        </p:txBody>
      </p:sp>
      <p:sp>
        <p:nvSpPr>
          <p:cNvPr id="4" name="Object 3"/>
          <p:cNvSpPr/>
          <p:nvPr/>
        </p:nvSpPr>
        <p:spPr>
          <a:xfrm>
            <a:off x="761810" y="1786681"/>
            <a:ext cx="11617595" cy="303385"/>
          </a:xfrm>
          <a:prstGeom prst="rect">
            <a:avLst/>
          </a:prstGeom>
          <a:noFill/>
        </p:spPr>
        <p:txBody>
          <a:bodyPr wrap="square" lIns="0" tIns="0" rIns="0" bIns="0" rtlCol="0" anchor="t"/>
          <a:lstStyle/>
          <a:p>
            <a:pPr algn="l">
              <a:lnSpc>
                <a:spcPts val="2390"/>
              </a:lnSpc>
              <a:buNone/>
            </a:pPr>
            <a:r>
              <a:rPr lang="en-US" sz="1530" kern="0" spc="46" dirty="0">
                <a:solidFill>
                  <a:srgbClr val="181818">
                    <a:alpha val="80000"/>
                  </a:srgbClr>
                </a:solidFill>
                <a:latin typeface="Roboto" pitchFamily="34" charset="0"/>
                <a:ea typeface="Roboto" pitchFamily="34" charset="-122"/>
                <a:cs typeface="Roboto" pitchFamily="34" charset="-120"/>
              </a:rPr>
              <a:t>https://www.smartdatacollective.com/customer-behavior-analysis-telecom-arena/</a:t>
            </a:r>
            <a:endParaRPr lang="en-US" dirty="0"/>
          </a:p>
        </p:txBody>
      </p:sp>
      <p:sp>
        <p:nvSpPr>
          <p:cNvPr id="5" name="Object 4"/>
          <p:cNvSpPr/>
          <p:nvPr/>
        </p:nvSpPr>
        <p:spPr>
          <a:xfrm>
            <a:off x="761810" y="2210140"/>
            <a:ext cx="11617595" cy="303385"/>
          </a:xfrm>
          <a:prstGeom prst="rect">
            <a:avLst/>
          </a:prstGeom>
          <a:noFill/>
        </p:spPr>
        <p:txBody>
          <a:bodyPr wrap="square" lIns="0" tIns="0" rIns="0" bIns="0" rtlCol="0" anchor="t"/>
          <a:lstStyle/>
          <a:p>
            <a:pPr algn="l">
              <a:lnSpc>
                <a:spcPts val="2390"/>
              </a:lnSpc>
              <a:spcBef>
                <a:spcPts val="928"/>
              </a:spcBef>
              <a:buNone/>
            </a:pPr>
            <a:r>
              <a:rPr lang="en-US" sz="1530" kern="0" spc="46" dirty="0">
                <a:solidFill>
                  <a:srgbClr val="181818">
                    <a:alpha val="80000"/>
                  </a:srgbClr>
                </a:solidFill>
                <a:latin typeface="Roboto" pitchFamily="34" charset="0"/>
                <a:ea typeface="Roboto" pitchFamily="34" charset="-122"/>
                <a:cs typeface="Roboto" pitchFamily="34" charset="-120"/>
              </a:rPr>
              <a:t>https://www.plecto.com/blog/sales-performance/importance-data-analytics-telecom-industry/</a:t>
            </a:r>
            <a:endParaRPr lang="en-US" dirty="0"/>
          </a:p>
        </p:txBody>
      </p:sp>
      <p:sp>
        <p:nvSpPr>
          <p:cNvPr id="6" name="Object 5"/>
          <p:cNvSpPr/>
          <p:nvPr/>
        </p:nvSpPr>
        <p:spPr>
          <a:xfrm>
            <a:off x="761810" y="2633599"/>
            <a:ext cx="11617595" cy="303385"/>
          </a:xfrm>
          <a:prstGeom prst="rect">
            <a:avLst/>
          </a:prstGeom>
          <a:noFill/>
        </p:spPr>
        <p:txBody>
          <a:bodyPr wrap="square" lIns="0" tIns="0" rIns="0" bIns="0" rtlCol="0" anchor="t"/>
          <a:lstStyle/>
          <a:p>
            <a:pPr algn="l">
              <a:lnSpc>
                <a:spcPts val="2390"/>
              </a:lnSpc>
              <a:spcBef>
                <a:spcPts val="928"/>
              </a:spcBef>
              <a:buNone/>
            </a:pPr>
            <a:r>
              <a:rPr lang="en-US" sz="1530" kern="0" spc="46" dirty="0">
                <a:solidFill>
                  <a:srgbClr val="181818">
                    <a:alpha val="80000"/>
                  </a:srgbClr>
                </a:solidFill>
                <a:latin typeface="Roboto" pitchFamily="34" charset="0"/>
                <a:ea typeface="Roboto" pitchFamily="34" charset="-122"/>
                <a:cs typeface="Roboto" pitchFamily="34" charset="-120"/>
              </a:rPr>
              <a:t>https://www.scuba.io/blog/how-to-conduct-a-behavioral-analysis</a:t>
            </a:r>
            <a:endParaRPr lang="en-US" dirty="0"/>
          </a:p>
        </p:txBody>
      </p:sp>
      <p:sp>
        <p:nvSpPr>
          <p:cNvPr id="7" name="Object 6"/>
          <p:cNvSpPr/>
          <p:nvPr/>
        </p:nvSpPr>
        <p:spPr>
          <a:xfrm>
            <a:off x="761810" y="3057058"/>
            <a:ext cx="11617595" cy="303385"/>
          </a:xfrm>
          <a:prstGeom prst="rect">
            <a:avLst/>
          </a:prstGeom>
          <a:noFill/>
        </p:spPr>
        <p:txBody>
          <a:bodyPr wrap="square" lIns="0" tIns="0" rIns="0" bIns="0" rtlCol="0" anchor="t"/>
          <a:lstStyle/>
          <a:p>
            <a:pPr algn="l">
              <a:lnSpc>
                <a:spcPts val="2390"/>
              </a:lnSpc>
              <a:spcBef>
                <a:spcPts val="928"/>
              </a:spcBef>
              <a:buNone/>
            </a:pPr>
            <a:r>
              <a:rPr lang="en-US" sz="1530" kern="0" spc="46" dirty="0">
                <a:solidFill>
                  <a:srgbClr val="181818">
                    <a:alpha val="80000"/>
                  </a:srgbClr>
                </a:solidFill>
                <a:latin typeface="Roboto" pitchFamily="34" charset="0"/>
                <a:ea typeface="Roboto" pitchFamily="34" charset="-122"/>
                <a:cs typeface="Roboto" pitchFamily="34" charset="-120"/>
              </a:rPr>
              <a:t>https://www.dataquest.io/blog/learning-curves-machine-learning/</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863678" y="3203171"/>
            <a:ext cx="2461597" cy="507079"/>
          </a:xfrm>
          <a:prstGeom prst="rect">
            <a:avLst/>
          </a:prstGeom>
          <a:noFill/>
        </p:spPr>
        <p:txBody>
          <a:bodyPr wrap="square" lIns="0" tIns="0" rIns="0" bIns="0" rtlCol="0" anchor="t"/>
          <a:lstStyle/>
          <a:p>
            <a:pPr algn="ctr">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About Me</a:t>
            </a:r>
            <a:endParaRPr lang="en-US" dirty="0"/>
          </a:p>
        </p:txBody>
      </p:sp>
      <p:sp>
        <p:nvSpPr>
          <p:cNvPr id="4" name="Object 3"/>
          <p:cNvSpPr/>
          <p:nvPr/>
        </p:nvSpPr>
        <p:spPr>
          <a:xfrm>
            <a:off x="825416" y="2932879"/>
            <a:ext cx="3491572" cy="758387"/>
          </a:xfrm>
          <a:prstGeom prst="rect">
            <a:avLst/>
          </a:prstGeom>
          <a:noFill/>
        </p:spPr>
        <p:txBody>
          <a:bodyPr wrap="square" lIns="0" tIns="0" rIns="0" bIns="0" rtlCol="0" anchor="t"/>
          <a:lstStyle/>
          <a:p>
            <a:pPr algn="l">
              <a:lnSpc>
                <a:spcPts val="1991"/>
              </a:lnSpc>
              <a:buNone/>
            </a:pPr>
            <a:br>
              <a:rPr lang="en-US" sz="1275" kern="0" spc="38" dirty="0">
                <a:solidFill>
                  <a:srgbClr val="181818">
                    <a:alpha val="80000"/>
                  </a:srgbClr>
                </a:solidFill>
                <a:latin typeface="Roboto" pitchFamily="34" charset="0"/>
                <a:ea typeface="Roboto" pitchFamily="34" charset="-122"/>
                <a:cs typeface="Roboto" pitchFamily="34" charset="-120"/>
              </a:rPr>
            </a:br>
            <a:r>
              <a:rPr lang="en-US" sz="1275" kern="0" spc="38" dirty="0">
                <a:solidFill>
                  <a:srgbClr val="181818">
                    <a:alpha val="80000"/>
                  </a:srgbClr>
                </a:solidFill>
                <a:latin typeface="Roboto" pitchFamily="34" charset="0"/>
                <a:ea typeface="Roboto" pitchFamily="34" charset="-122"/>
                <a:cs typeface="Roboto" pitchFamily="34" charset="-120"/>
              </a:rPr>
              <a:t>Studied Human Resources and Business Management</a:t>
            </a:r>
            <a:endParaRPr lang="en-US" dirty="0"/>
          </a:p>
        </p:txBody>
      </p:sp>
      <p:sp>
        <p:nvSpPr>
          <p:cNvPr id="5" name="Object 4"/>
          <p:cNvSpPr/>
          <p:nvPr/>
        </p:nvSpPr>
        <p:spPr>
          <a:xfrm>
            <a:off x="4380527" y="2932879"/>
            <a:ext cx="3491572" cy="252796"/>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Currently working in NZI handling claims</a:t>
            </a:r>
            <a:endParaRPr lang="en-US" dirty="0"/>
          </a:p>
        </p:txBody>
      </p:sp>
      <p:sp>
        <p:nvSpPr>
          <p:cNvPr id="6" name="Object 5"/>
          <p:cNvSpPr/>
          <p:nvPr/>
        </p:nvSpPr>
        <p:spPr>
          <a:xfrm>
            <a:off x="4380527" y="3238198"/>
            <a:ext cx="3491572" cy="505592"/>
          </a:xfrm>
          <a:prstGeom prst="rect">
            <a:avLst/>
          </a:prstGeom>
          <a:noFill/>
        </p:spPr>
        <p:txBody>
          <a:bodyPr wrap="square" lIns="0" tIns="0" rIns="0" bIns="0" rtlCol="0" anchor="t"/>
          <a:lstStyle/>
          <a:p>
            <a:pPr algn="l">
              <a:lnSpc>
                <a:spcPts val="1991"/>
              </a:lnSpc>
              <a:spcBef>
                <a:spcPts val="405"/>
              </a:spcBef>
              <a:buNone/>
            </a:pPr>
            <a:r>
              <a:rPr lang="en-US" sz="1275" kern="0" spc="38" dirty="0">
                <a:solidFill>
                  <a:srgbClr val="181818">
                    <a:alpha val="80000"/>
                  </a:srgbClr>
                </a:solidFill>
                <a:latin typeface="Roboto" pitchFamily="34" charset="0"/>
                <a:ea typeface="Roboto" pitchFamily="34" charset="-122"/>
                <a:cs typeface="Roboto" pitchFamily="34" charset="-120"/>
              </a:rPr>
              <a:t>10 years of experience in the field of claims management</a:t>
            </a:r>
            <a:endParaRPr lang="en-US" dirty="0"/>
          </a:p>
        </p:txBody>
      </p:sp>
      <p:sp>
        <p:nvSpPr>
          <p:cNvPr id="7" name="Object 6"/>
          <p:cNvSpPr/>
          <p:nvPr/>
        </p:nvSpPr>
        <p:spPr>
          <a:xfrm>
            <a:off x="4380527" y="3796313"/>
            <a:ext cx="3491572" cy="252796"/>
          </a:xfrm>
          <a:prstGeom prst="rect">
            <a:avLst/>
          </a:prstGeom>
          <a:noFill/>
        </p:spPr>
        <p:txBody>
          <a:bodyPr wrap="square" lIns="0" tIns="0" rIns="0" bIns="0" rtlCol="0" anchor="t"/>
          <a:lstStyle/>
          <a:p>
            <a:pPr algn="l">
              <a:lnSpc>
                <a:spcPts val="1991"/>
              </a:lnSpc>
              <a:spcBef>
                <a:spcPts val="405"/>
              </a:spcBef>
              <a:buNone/>
            </a:pPr>
            <a:r>
              <a:rPr lang="en-US" sz="1275" kern="0" spc="38" dirty="0">
                <a:solidFill>
                  <a:srgbClr val="181818">
                    <a:alpha val="80000"/>
                  </a:srgbClr>
                </a:solidFill>
                <a:latin typeface="Roboto" pitchFamily="34" charset="0"/>
                <a:ea typeface="Roboto" pitchFamily="34" charset="-122"/>
                <a:cs typeface="Roboto" pitchFamily="34" charset="-120"/>
              </a:rPr>
              <a:t>Former business owner (pre-Covid)</a:t>
            </a:r>
            <a:endParaRPr lang="en-US" dirty="0"/>
          </a:p>
        </p:txBody>
      </p:sp>
      <p:sp>
        <p:nvSpPr>
          <p:cNvPr id="8" name="Object 7"/>
          <p:cNvSpPr/>
          <p:nvPr/>
        </p:nvSpPr>
        <p:spPr>
          <a:xfrm>
            <a:off x="7935638" y="2932879"/>
            <a:ext cx="3491572" cy="252796"/>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Currently learning Data Science</a:t>
            </a:r>
            <a:endParaRPr lang="en-US" dirty="0"/>
          </a:p>
        </p:txBody>
      </p:sp>
      <p:sp>
        <p:nvSpPr>
          <p:cNvPr id="9" name="Object 8"/>
          <p:cNvSpPr/>
          <p:nvPr/>
        </p:nvSpPr>
        <p:spPr>
          <a:xfrm>
            <a:off x="7935638" y="3238198"/>
            <a:ext cx="3491572" cy="505592"/>
          </a:xfrm>
          <a:prstGeom prst="rect">
            <a:avLst/>
          </a:prstGeom>
          <a:noFill/>
        </p:spPr>
        <p:txBody>
          <a:bodyPr wrap="square" lIns="0" tIns="0" rIns="0" bIns="0" rtlCol="0" anchor="t"/>
          <a:lstStyle/>
          <a:p>
            <a:pPr algn="l">
              <a:lnSpc>
                <a:spcPts val="1991"/>
              </a:lnSpc>
              <a:spcBef>
                <a:spcPts val="405"/>
              </a:spcBef>
              <a:buNone/>
            </a:pPr>
            <a:r>
              <a:rPr lang="en-US" sz="1275" kern="0" spc="38" dirty="0">
                <a:solidFill>
                  <a:srgbClr val="181818">
                    <a:alpha val="80000"/>
                  </a:srgbClr>
                </a:solidFill>
                <a:latin typeface="Roboto" pitchFamily="34" charset="0"/>
                <a:ea typeface="Roboto" pitchFamily="34" charset="-122"/>
                <a:cs typeface="Roboto" pitchFamily="34" charset="-120"/>
              </a:rPr>
              <a:t>Exploring the learning process of Data Science</a:t>
            </a:r>
            <a:endParaRPr lang="en-US" dirty="0"/>
          </a:p>
        </p:txBody>
      </p:sp>
      <p:sp>
        <p:nvSpPr>
          <p:cNvPr id="10" name="Object 9"/>
          <p:cNvSpPr/>
          <p:nvPr/>
        </p:nvSpPr>
        <p:spPr>
          <a:xfrm>
            <a:off x="7935638" y="3796313"/>
            <a:ext cx="3491572" cy="505592"/>
          </a:xfrm>
          <a:prstGeom prst="rect">
            <a:avLst/>
          </a:prstGeom>
          <a:noFill/>
        </p:spPr>
        <p:txBody>
          <a:bodyPr wrap="square" lIns="0" tIns="0" rIns="0" bIns="0" rtlCol="0" anchor="t"/>
          <a:lstStyle/>
          <a:p>
            <a:pPr algn="l">
              <a:lnSpc>
                <a:spcPts val="1991"/>
              </a:lnSpc>
              <a:spcBef>
                <a:spcPts val="405"/>
              </a:spcBef>
              <a:buNone/>
            </a:pPr>
            <a:r>
              <a:rPr lang="en-US" sz="1275" kern="0" spc="38" dirty="0">
                <a:solidFill>
                  <a:srgbClr val="181818">
                    <a:alpha val="80000"/>
                  </a:srgbClr>
                </a:solidFill>
                <a:latin typeface="Roboto" pitchFamily="34" charset="0"/>
                <a:ea typeface="Roboto" pitchFamily="34" charset="-122"/>
                <a:cs typeface="Roboto" pitchFamily="34" charset="-120"/>
              </a:rPr>
              <a:t>Seeking to pursue a career in Data Science</a:t>
            </a:r>
            <a:endParaRPr lang="en-US" dirty="0"/>
          </a:p>
        </p:txBody>
      </p:sp>
      <p:pic>
        <p:nvPicPr>
          <p:cNvPr id="11" name="Object 10"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5409" y="2570871"/>
            <a:ext cx="3180555" cy="9523"/>
          </a:xfrm>
          <a:prstGeom prst="rect">
            <a:avLst/>
          </a:prstGeom>
        </p:spPr>
      </p:pic>
      <p:sp>
        <p:nvSpPr>
          <p:cNvPr id="12" name="Object 11"/>
          <p:cNvSpPr/>
          <p:nvPr/>
        </p:nvSpPr>
        <p:spPr>
          <a:xfrm>
            <a:off x="825416" y="2091169"/>
            <a:ext cx="3491572" cy="304129"/>
          </a:xfrm>
          <a:prstGeom prst="rect">
            <a:avLst/>
          </a:prstGeom>
          <a:noFill/>
        </p:spPr>
        <p:txBody>
          <a:bodyPr wrap="square" lIns="0" tIns="0" rIns="0" bIns="0" rtlCol="0" anchor="t"/>
          <a:lstStyle/>
          <a:p>
            <a:pPr algn="l">
              <a:lnSpc>
                <a:spcPts val="2396"/>
              </a:lnSpc>
              <a:buNone/>
            </a:pPr>
            <a:r>
              <a:rPr lang="en-US" sz="2250" dirty="0">
                <a:solidFill>
                  <a:srgbClr val="181818">
                    <a:alpha val="80000"/>
                  </a:srgbClr>
                </a:solidFill>
                <a:latin typeface="Playfair Display" pitchFamily="34" charset="0"/>
                <a:ea typeface="Playfair Display" pitchFamily="34" charset="-122"/>
                <a:cs typeface="Playfair Display" pitchFamily="34" charset="-120"/>
              </a:rPr>
              <a:t>Education</a:t>
            </a:r>
            <a:endParaRPr lang="en-US" dirty="0"/>
          </a:p>
        </p:txBody>
      </p:sp>
      <p:pic>
        <p:nvPicPr>
          <p:cNvPr id="13" name="Object 1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0481" y="2570871"/>
            <a:ext cx="3180555" cy="9523"/>
          </a:xfrm>
          <a:prstGeom prst="rect">
            <a:avLst/>
          </a:prstGeom>
        </p:spPr>
      </p:pic>
      <p:sp>
        <p:nvSpPr>
          <p:cNvPr id="14" name="Object 13"/>
          <p:cNvSpPr/>
          <p:nvPr/>
        </p:nvSpPr>
        <p:spPr>
          <a:xfrm>
            <a:off x="4380527" y="2091169"/>
            <a:ext cx="3491572" cy="304129"/>
          </a:xfrm>
          <a:prstGeom prst="rect">
            <a:avLst/>
          </a:prstGeom>
          <a:noFill/>
        </p:spPr>
        <p:txBody>
          <a:bodyPr wrap="square" lIns="0" tIns="0" rIns="0" bIns="0" rtlCol="0" anchor="t"/>
          <a:lstStyle/>
          <a:p>
            <a:pPr algn="l">
              <a:lnSpc>
                <a:spcPts val="2396"/>
              </a:lnSpc>
              <a:buNone/>
            </a:pPr>
            <a:r>
              <a:rPr lang="en-US" sz="2250" dirty="0">
                <a:solidFill>
                  <a:srgbClr val="181818">
                    <a:alpha val="80000"/>
                  </a:srgbClr>
                </a:solidFill>
                <a:latin typeface="Playfair Display" pitchFamily="34" charset="0"/>
                <a:ea typeface="Playfair Display" pitchFamily="34" charset="-122"/>
                <a:cs typeface="Playfair Display" pitchFamily="34" charset="-120"/>
              </a:rPr>
              <a:t>Work Experience</a:t>
            </a:r>
            <a:endParaRPr lang="en-US" dirty="0"/>
          </a:p>
        </p:txBody>
      </p:sp>
      <p:pic>
        <p:nvPicPr>
          <p:cNvPr id="15" name="Object 1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5535" y="2570871"/>
            <a:ext cx="3180555" cy="9523"/>
          </a:xfrm>
          <a:prstGeom prst="rect">
            <a:avLst/>
          </a:prstGeom>
        </p:spPr>
      </p:pic>
      <p:sp>
        <p:nvSpPr>
          <p:cNvPr id="16" name="Object 15"/>
          <p:cNvSpPr/>
          <p:nvPr/>
        </p:nvSpPr>
        <p:spPr>
          <a:xfrm>
            <a:off x="7935638" y="2091169"/>
            <a:ext cx="3491572" cy="304129"/>
          </a:xfrm>
          <a:prstGeom prst="rect">
            <a:avLst/>
          </a:prstGeom>
          <a:noFill/>
        </p:spPr>
        <p:txBody>
          <a:bodyPr wrap="square" lIns="0" tIns="0" rIns="0" bIns="0" rtlCol="0" anchor="t"/>
          <a:lstStyle/>
          <a:p>
            <a:pPr algn="l">
              <a:lnSpc>
                <a:spcPts val="2396"/>
              </a:lnSpc>
              <a:buNone/>
            </a:pPr>
            <a:r>
              <a:rPr lang="en-US" sz="2250" dirty="0">
                <a:solidFill>
                  <a:srgbClr val="181818">
                    <a:alpha val="80000"/>
                  </a:srgbClr>
                </a:solidFill>
                <a:latin typeface="Playfair Display" pitchFamily="34" charset="0"/>
                <a:ea typeface="Playfair Display" pitchFamily="34" charset="-122"/>
                <a:cs typeface="Playfair Display" pitchFamily="34" charset="-120"/>
              </a:rPr>
              <a:t>Interest in Data Science</a:t>
            </a:r>
            <a:endParaRPr lang="en-US" dirty="0"/>
          </a:p>
        </p:txBody>
      </p:sp>
      <p:pic>
        <p:nvPicPr>
          <p:cNvPr id="17" name="Object 1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733" y="4622548"/>
            <a:ext cx="10332041" cy="761810"/>
          </a:xfrm>
          <a:prstGeom prst="rect">
            <a:avLst/>
          </a:prstGeom>
        </p:spPr>
      </p:pic>
      <p:sp>
        <p:nvSpPr>
          <p:cNvPr id="18" name="Object 17"/>
          <p:cNvSpPr/>
          <p:nvPr/>
        </p:nvSpPr>
        <p:spPr>
          <a:xfrm>
            <a:off x="761733" y="4746536"/>
            <a:ext cx="10255455" cy="505592"/>
          </a:xfrm>
          <a:prstGeom prst="rect">
            <a:avLst/>
          </a:prstGeom>
          <a:noFill/>
        </p:spPr>
        <p:txBody>
          <a:bodyPr wrap="square" lIns="0" tIns="0" rIns="0" bIns="0" rtlCol="0" anchor="t"/>
          <a:lstStyle/>
          <a:p>
            <a:pPr algn="ctr">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Telco industry is competitive and being my past work experience, it has urged me to explore further on User behaviour from a marketing perspective.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Industry Background</a:t>
            </a:r>
            <a:endParaRPr lang="en-US" dirty="0"/>
          </a:p>
        </p:txBody>
      </p:sp>
      <p:sp>
        <p:nvSpPr>
          <p:cNvPr id="4" name="Object 3"/>
          <p:cNvSpPr/>
          <p:nvPr/>
        </p:nvSpPr>
        <p:spPr>
          <a:xfrm>
            <a:off x="476131" y="1580755"/>
            <a:ext cx="11236690" cy="4799400"/>
          </a:xfrm>
          <a:prstGeom prst="rect">
            <a:avLst/>
          </a:prstGeom>
          <a:solidFill>
            <a:srgbClr val="004F98">
              <a:alpha val="30000"/>
            </a:srgbClr>
          </a:solidFill>
        </p:spPr>
      </p:sp>
      <p:sp>
        <p:nvSpPr>
          <p:cNvPr id="5" name="Object 4"/>
          <p:cNvSpPr/>
          <p:nvPr/>
        </p:nvSpPr>
        <p:spPr>
          <a:xfrm>
            <a:off x="761810" y="1787425"/>
            <a:ext cx="10610485" cy="1801560"/>
          </a:xfrm>
          <a:prstGeom prst="rect">
            <a:avLst/>
          </a:prstGeom>
          <a:noFill/>
        </p:spPr>
        <p:txBody>
          <a:bodyPr wrap="square" lIns="0" tIns="0" rIns="0" bIns="0" rtlCol="0" anchor="t"/>
          <a:lstStyle/>
          <a:p>
            <a:pPr algn="l">
              <a:lnSpc>
                <a:spcPts val="2365"/>
              </a:lnSpc>
              <a:buNone/>
            </a:pPr>
            <a:r>
              <a:rPr lang="en-US" sz="1514" b="1" kern="0" spc="46" dirty="0">
                <a:solidFill>
                  <a:srgbClr val="181818">
                    <a:alpha val="80000"/>
                  </a:srgbClr>
                </a:solidFill>
                <a:latin typeface="Roboto" pitchFamily="34" charset="0"/>
                <a:ea typeface="Roboto" pitchFamily="34" charset="-122"/>
                <a:cs typeface="Roboto" pitchFamily="34" charset="-120"/>
              </a:rPr>
              <a:t>Telecommunication Industry</a:t>
            </a:r>
            <a:br>
              <a:rPr lang="en-US" sz="1514" kern="0" spc="46" dirty="0">
                <a:solidFill>
                  <a:srgbClr val="181818">
                    <a:alpha val="80000"/>
                  </a:srgbClr>
                </a:solidFill>
                <a:latin typeface="Roboto" pitchFamily="34" charset="0"/>
                <a:ea typeface="Roboto" pitchFamily="34" charset="-122"/>
                <a:cs typeface="Roboto" pitchFamily="34" charset="-120"/>
              </a:rPr>
            </a:br>
            <a:r>
              <a:rPr lang="en-US" sz="1514" kern="0" spc="46" dirty="0">
                <a:solidFill>
                  <a:srgbClr val="181818">
                    <a:alpha val="80000"/>
                  </a:srgbClr>
                </a:solidFill>
                <a:latin typeface="Roboto" pitchFamily="34" charset="0"/>
                <a:ea typeface="Roboto" pitchFamily="34" charset="-122"/>
                <a:cs typeface="Roboto" pitchFamily="34" charset="-120"/>
              </a:rPr>
              <a:t>This teleco company in New Zealand provides mobile and fixed-landline, internet, broadband services, cloud computing, digital and IT services, as well as a range of devices.</a:t>
            </a:r>
            <a:br>
              <a:rPr lang="en-US" sz="1514" kern="0" spc="46" dirty="0">
                <a:solidFill>
                  <a:srgbClr val="181818">
                    <a:alpha val="80000"/>
                  </a:srgbClr>
                </a:solidFill>
                <a:latin typeface="Roboto" pitchFamily="34" charset="0"/>
                <a:ea typeface="Roboto" pitchFamily="34" charset="-122"/>
                <a:cs typeface="Roboto" pitchFamily="34" charset="-120"/>
              </a:rPr>
            </a:br>
            <a:r>
              <a:rPr lang="en-US" sz="1514" kern="0" spc="46" dirty="0">
                <a:solidFill>
                  <a:srgbClr val="181818">
                    <a:alpha val="80000"/>
                  </a:srgbClr>
                </a:solidFill>
                <a:latin typeface="Roboto" pitchFamily="34" charset="0"/>
                <a:ea typeface="Roboto" pitchFamily="34" charset="-122"/>
                <a:cs typeface="Roboto" pitchFamily="34" charset="-120"/>
              </a:rPr>
              <a:t>Committed to customer service, it offers multiple channels for customers to seek assistance with self-service options.</a:t>
            </a:r>
            <a:br>
              <a:rPr lang="en-US" sz="1514" kern="0" spc="46" dirty="0">
                <a:solidFill>
                  <a:srgbClr val="181818">
                    <a:alpha val="80000"/>
                  </a:srgbClr>
                </a:solidFill>
                <a:latin typeface="Roboto" pitchFamily="34" charset="0"/>
                <a:ea typeface="Roboto" pitchFamily="34" charset="-122"/>
                <a:cs typeface="Roboto" pitchFamily="34" charset="-120"/>
              </a:rPr>
            </a:br>
            <a:r>
              <a:rPr lang="en-US" sz="1514" kern="0" spc="46" dirty="0">
                <a:solidFill>
                  <a:srgbClr val="181818">
                    <a:alpha val="80000"/>
                  </a:srgbClr>
                </a:solidFill>
                <a:latin typeface="Roboto" pitchFamily="34" charset="0"/>
                <a:ea typeface="Roboto" pitchFamily="34" charset="-122"/>
                <a:cs typeface="Roboto" pitchFamily="34" charset="-120"/>
              </a:rPr>
              <a:t>With an innovative and investment in its network infrastructure and digital services, it ensures the connectivity of people and businesses throughout the world.</a:t>
            </a:r>
            <a:endParaRPr lang="en-US" dirty="0"/>
          </a:p>
        </p:txBody>
      </p:sp>
      <p:sp>
        <p:nvSpPr>
          <p:cNvPr id="6" name="Object 5"/>
          <p:cNvSpPr/>
          <p:nvPr/>
        </p:nvSpPr>
        <p:spPr>
          <a:xfrm>
            <a:off x="753722" y="3927188"/>
            <a:ext cx="10681507" cy="2101821"/>
          </a:xfrm>
          <a:prstGeom prst="rect">
            <a:avLst/>
          </a:prstGeom>
          <a:noFill/>
        </p:spPr>
        <p:txBody>
          <a:bodyPr wrap="square" lIns="0" tIns="0" rIns="0" bIns="0" rtlCol="0" anchor="t"/>
          <a:lstStyle/>
          <a:p>
            <a:pPr algn="l">
              <a:lnSpc>
                <a:spcPts val="2365"/>
              </a:lnSpc>
              <a:spcBef>
                <a:spcPts val="132"/>
              </a:spcBef>
              <a:buNone/>
            </a:pPr>
            <a:r>
              <a:rPr lang="en-US" sz="1514" b="1" kern="0" spc="46" dirty="0">
                <a:solidFill>
                  <a:srgbClr val="181818">
                    <a:alpha val="80000"/>
                  </a:srgbClr>
                </a:solidFill>
                <a:latin typeface="Roboto" pitchFamily="34" charset="0"/>
                <a:ea typeface="Roboto" pitchFamily="34" charset="-122"/>
                <a:cs typeface="Roboto" pitchFamily="34" charset="-120"/>
              </a:rPr>
              <a:t>Problem/ Challenges</a:t>
            </a:r>
            <a:br>
              <a:rPr lang="en-US" sz="1514" kern="0" spc="46" dirty="0">
                <a:solidFill>
                  <a:srgbClr val="181818">
                    <a:alpha val="80000"/>
                  </a:srgbClr>
                </a:solidFill>
                <a:latin typeface="Roboto" pitchFamily="34" charset="0"/>
                <a:ea typeface="Roboto" pitchFamily="34" charset="-122"/>
                <a:cs typeface="Roboto" pitchFamily="34" charset="-120"/>
              </a:rPr>
            </a:br>
            <a:r>
              <a:rPr lang="en-US" sz="1514" kern="0" spc="46" dirty="0">
                <a:solidFill>
                  <a:srgbClr val="181818">
                    <a:alpha val="80000"/>
                  </a:srgbClr>
                </a:solidFill>
                <a:latin typeface="Roboto" pitchFamily="34" charset="0"/>
                <a:ea typeface="Roboto" pitchFamily="34" charset="-122"/>
                <a:cs typeface="Roboto" pitchFamily="34" charset="-120"/>
              </a:rPr>
              <a:t>This industry has a challenging task of understanding its broad and diverse user base in order to create tailored products and services. </a:t>
            </a:r>
            <a:br>
              <a:rPr lang="en-US" sz="1514" kern="0" spc="46" dirty="0">
                <a:solidFill>
                  <a:srgbClr val="181818">
                    <a:alpha val="80000"/>
                  </a:srgbClr>
                </a:solidFill>
                <a:latin typeface="Roboto" pitchFamily="34" charset="0"/>
                <a:ea typeface="Roboto" pitchFamily="34" charset="-122"/>
                <a:cs typeface="Roboto" pitchFamily="34" charset="-120"/>
              </a:rPr>
            </a:br>
            <a:r>
              <a:rPr lang="en-US" sz="1514" kern="0" spc="46" dirty="0">
                <a:solidFill>
                  <a:srgbClr val="181818">
                    <a:alpha val="80000"/>
                  </a:srgbClr>
                </a:solidFill>
                <a:latin typeface="Roboto" pitchFamily="34" charset="0"/>
                <a:ea typeface="Roboto" pitchFamily="34" charset="-122"/>
                <a:cs typeface="Roboto" pitchFamily="34" charset="-120"/>
              </a:rPr>
              <a:t>User journeys in the industry are complex and difficult to track, leading to difficulty optimizing user experience. Companies often lack reliable data on user behaviour due to siloed, outdated, or incomplete data. Furthermore, data privacy and security regulations limit the amount of data available for analysis, making it hard to gain comprehensive understanding of user behaviour/engagement.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309485" y="2728825"/>
            <a:ext cx="11569982" cy="760619"/>
          </a:xfrm>
          <a:prstGeom prst="rect">
            <a:avLst/>
          </a:prstGeom>
          <a:noFill/>
        </p:spPr>
        <p:txBody>
          <a:bodyPr wrap="square" lIns="0" tIns="0" rIns="0" bIns="0" rtlCol="0" anchor="t"/>
          <a:lstStyle/>
          <a:p>
            <a:pPr algn="ctr">
              <a:lnSpc>
                <a:spcPts val="5991"/>
              </a:lnSpc>
              <a:buNone/>
            </a:pPr>
            <a:r>
              <a:rPr lang="en-US" sz="5625" dirty="0">
                <a:solidFill>
                  <a:srgbClr val="004F98"/>
                </a:solidFill>
                <a:latin typeface="Playfair Display" pitchFamily="34" charset="0"/>
                <a:ea typeface="Playfair Display" pitchFamily="34" charset="-122"/>
                <a:cs typeface="Playfair Display" pitchFamily="34" charset="-120"/>
              </a:rPr>
              <a:t>Business Question</a:t>
            </a:r>
            <a:endParaRPr lang="en-US" dirty="0"/>
          </a:p>
        </p:txBody>
      </p:sp>
      <p:sp>
        <p:nvSpPr>
          <p:cNvPr id="3" name="Object 2"/>
          <p:cNvSpPr/>
          <p:nvPr/>
        </p:nvSpPr>
        <p:spPr>
          <a:xfrm>
            <a:off x="309485" y="3522030"/>
            <a:ext cx="11569982" cy="606769"/>
          </a:xfrm>
          <a:prstGeom prst="rect">
            <a:avLst/>
          </a:prstGeom>
          <a:noFill/>
        </p:spPr>
        <p:txBody>
          <a:bodyPr wrap="square" lIns="0" tIns="0" rIns="0" bIns="0" rtlCol="0" anchor="t"/>
          <a:lstStyle/>
          <a:p>
            <a:pPr algn="ctr">
              <a:lnSpc>
                <a:spcPts val="2390"/>
              </a:lnSpc>
              <a:spcBef>
                <a:spcPts val="252"/>
              </a:spcBef>
              <a:buNone/>
            </a:pPr>
            <a:r>
              <a:rPr lang="en-US" sz="1530" kern="0" spc="46" dirty="0">
                <a:solidFill>
                  <a:srgbClr val="181818">
                    <a:alpha val="80000"/>
                  </a:srgbClr>
                </a:solidFill>
                <a:latin typeface="Roboto" pitchFamily="34" charset="0"/>
                <a:ea typeface="Roboto" pitchFamily="34" charset="-122"/>
                <a:cs typeface="Roboto" pitchFamily="34" charset="-120"/>
              </a:rPr>
              <a:t>  “What strategies can we use to improve the conversion rates of e-commerce platform for different age groups and genders?” We want to understand engagement patterns to tailor product offerings and increase purchase likelihood.</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Data Source</a:t>
            </a:r>
            <a:endParaRPr lang="en-US" dirty="0"/>
          </a:p>
        </p:txBody>
      </p:sp>
      <p:sp>
        <p:nvSpPr>
          <p:cNvPr id="4" name="Object 3"/>
          <p:cNvSpPr/>
          <p:nvPr/>
        </p:nvSpPr>
        <p:spPr>
          <a:xfrm>
            <a:off x="574405" y="1331604"/>
            <a:ext cx="10788039" cy="910154"/>
          </a:xfrm>
          <a:prstGeom prst="rect">
            <a:avLst/>
          </a:prstGeom>
          <a:noFill/>
        </p:spPr>
        <p:txBody>
          <a:bodyPr wrap="square" lIns="0" tIns="0" rIns="0" bIns="0" rtlCol="0" anchor="t"/>
          <a:lstStyle/>
          <a:p>
            <a:pPr algn="l">
              <a:lnSpc>
                <a:spcPts val="2390"/>
              </a:lnSpc>
              <a:buNone/>
            </a:pPr>
            <a:r>
              <a:rPr lang="en-US" sz="1530" kern="0" spc="46" dirty="0">
                <a:solidFill>
                  <a:srgbClr val="181818">
                    <a:alpha val="80000"/>
                  </a:srgbClr>
                </a:solidFill>
                <a:latin typeface="Roboto" pitchFamily="34" charset="0"/>
                <a:ea typeface="Roboto" pitchFamily="34" charset="-122"/>
                <a:cs typeface="Roboto" pitchFamily="34" charset="-120"/>
              </a:rPr>
              <a:t>Dataset submitted is a </a:t>
            </a:r>
            <a:r>
              <a:rPr lang="en-US" sz="1530" b="1" kern="0" spc="46" dirty="0">
                <a:solidFill>
                  <a:srgbClr val="181818">
                    <a:alpha val="80000"/>
                  </a:srgbClr>
                </a:solidFill>
                <a:latin typeface="Roboto" pitchFamily="34" charset="0"/>
                <a:ea typeface="Roboto" pitchFamily="34" charset="-122"/>
                <a:cs typeface="Roboto" pitchFamily="34" charset="-120"/>
              </a:rPr>
              <a:t>Company Data</a:t>
            </a:r>
            <a:r>
              <a:rPr lang="en-US" sz="1530" kern="0" spc="46" dirty="0">
                <a:solidFill>
                  <a:srgbClr val="181818">
                    <a:alpha val="80000"/>
                  </a:srgbClr>
                </a:solidFill>
                <a:latin typeface="Roboto" pitchFamily="34" charset="0"/>
                <a:ea typeface="Roboto" pitchFamily="34" charset="-122"/>
                <a:cs typeface="Roboto" pitchFamily="34" charset="-120"/>
              </a:rPr>
              <a:t>, introduced by </a:t>
            </a:r>
            <a:r>
              <a:rPr lang="en-US" sz="1530" b="1" kern="0" spc="46" dirty="0">
                <a:solidFill>
                  <a:srgbClr val="181818">
                    <a:alpha val="80000"/>
                  </a:srgbClr>
                </a:solidFill>
                <a:latin typeface="Roboto" pitchFamily="34" charset="0"/>
                <a:ea typeface="Roboto" pitchFamily="34" charset="-122"/>
                <a:cs typeface="Roboto" pitchFamily="34" charset="-120"/>
              </a:rPr>
              <a:t>Marketing Lead</a:t>
            </a:r>
            <a:r>
              <a:rPr lang="en-US" sz="1530" kern="0" spc="46" dirty="0">
                <a:solidFill>
                  <a:srgbClr val="181818">
                    <a:alpha val="80000"/>
                  </a:srgbClr>
                </a:solidFill>
                <a:latin typeface="Roboto" pitchFamily="34" charset="0"/>
                <a:ea typeface="Roboto" pitchFamily="34" charset="-122"/>
                <a:cs typeface="Roboto" pitchFamily="34" charset="-120"/>
              </a:rPr>
              <a:t> in question to gain insights into age &amp; gender behaviour on their e-commerce platform, facing challenges such as lack of understanding target audience, ineffective messaging, poor user experience, &amp; inadequate data analysis.</a:t>
            </a:r>
            <a:endParaRPr lang="en-US" dirty="0"/>
          </a:p>
        </p:txBody>
      </p:sp>
      <p:sp>
        <p:nvSpPr>
          <p:cNvPr id="5" name="Object 4"/>
          <p:cNvSpPr/>
          <p:nvPr/>
        </p:nvSpPr>
        <p:spPr>
          <a:xfrm>
            <a:off x="574406" y="2361833"/>
            <a:ext cx="11063246" cy="606769"/>
          </a:xfrm>
          <a:prstGeom prst="rect">
            <a:avLst/>
          </a:prstGeom>
          <a:noFill/>
        </p:spPr>
        <p:txBody>
          <a:bodyPr wrap="square" lIns="0" tIns="0" rIns="0" bIns="0" rtlCol="0" anchor="t"/>
          <a:lstStyle/>
          <a:p>
            <a:pPr algn="l">
              <a:lnSpc>
                <a:spcPts val="2390"/>
              </a:lnSpc>
              <a:spcBef>
                <a:spcPts val="928"/>
              </a:spcBef>
              <a:buNone/>
            </a:pPr>
            <a:r>
              <a:rPr lang="en-US" sz="1530" kern="0" spc="46" dirty="0">
                <a:solidFill>
                  <a:srgbClr val="181818">
                    <a:alpha val="80000"/>
                  </a:srgbClr>
                </a:solidFill>
                <a:latin typeface="Roboto" pitchFamily="34" charset="0"/>
                <a:ea typeface="Roboto" pitchFamily="34" charset="-122"/>
                <a:cs typeface="Roboto" pitchFamily="34" charset="-120"/>
              </a:rPr>
              <a:t>Data is sourced from </a:t>
            </a:r>
            <a:r>
              <a:rPr lang="en-US" sz="1530" b="1" kern="0" spc="46" dirty="0">
                <a:solidFill>
                  <a:srgbClr val="181818">
                    <a:alpha val="80000"/>
                  </a:srgbClr>
                </a:solidFill>
                <a:latin typeface="Roboto" pitchFamily="34" charset="0"/>
                <a:ea typeface="Roboto" pitchFamily="34" charset="-122"/>
                <a:cs typeface="Roboto" pitchFamily="34" charset="-120"/>
              </a:rPr>
              <a:t>Google Analytics</a:t>
            </a:r>
            <a:r>
              <a:rPr lang="en-US" sz="1530" kern="0" spc="46" dirty="0">
                <a:solidFill>
                  <a:srgbClr val="181818">
                    <a:alpha val="80000"/>
                  </a:srgbClr>
                </a:solidFill>
                <a:latin typeface="Roboto" pitchFamily="34" charset="0"/>
                <a:ea typeface="Roboto" pitchFamily="34" charset="-122"/>
                <a:cs typeface="Roboto" pitchFamily="34" charset="-120"/>
              </a:rPr>
              <a:t>, this allows business to </a:t>
            </a:r>
            <a:r>
              <a:rPr lang="en-US" sz="1530" kern="0" spc="46" dirty="0">
                <a:solidFill>
                  <a:srgbClr val="4D5156"/>
                </a:solidFill>
                <a:latin typeface="Roboto" pitchFamily="34" charset="0"/>
                <a:ea typeface="Roboto" pitchFamily="34" charset="-122"/>
                <a:cs typeface="Roboto" pitchFamily="34" charset="-120"/>
              </a:rPr>
              <a:t>tracks and reports website traffic</a:t>
            </a:r>
            <a:r>
              <a:rPr lang="en-US" sz="1530" kern="0" spc="46" dirty="0">
                <a:solidFill>
                  <a:srgbClr val="181818">
                    <a:alpha val="80000"/>
                  </a:srgbClr>
                </a:solidFill>
                <a:latin typeface="Roboto" pitchFamily="34" charset="0"/>
                <a:ea typeface="Roboto" pitchFamily="34" charset="-122"/>
                <a:cs typeface="Roboto" pitchFamily="34" charset="-120"/>
              </a:rPr>
              <a:t> </a:t>
            </a:r>
            <a:r>
              <a:rPr lang="en-US" sz="1530" kern="0" spc="46" dirty="0">
                <a:solidFill>
                  <a:srgbClr val="4D5156"/>
                </a:solidFill>
                <a:latin typeface="Roboto" pitchFamily="34" charset="0"/>
                <a:ea typeface="Roboto" pitchFamily="34" charset="-122"/>
                <a:cs typeface="Roboto" pitchFamily="34" charset="-120"/>
              </a:rPr>
              <a:t>as a platform inside the Google Marketing Platform</a:t>
            </a:r>
            <a:r>
              <a:rPr lang="en-US" sz="1530" kern="0" spc="46" dirty="0">
                <a:solidFill>
                  <a:srgbClr val="181818">
                    <a:alpha val="80000"/>
                  </a:srgbClr>
                </a:solidFill>
                <a:latin typeface="Roboto" pitchFamily="34" charset="0"/>
                <a:ea typeface="Roboto" pitchFamily="34" charset="-122"/>
                <a:cs typeface="Roboto" pitchFamily="34" charset="-120"/>
              </a:rPr>
              <a:t>. In future, this dataset can be made available through Marketing Team.</a:t>
            </a:r>
            <a:endParaRPr lang="en-US" dirty="0"/>
          </a:p>
        </p:txBody>
      </p:sp>
      <p:sp>
        <p:nvSpPr>
          <p:cNvPr id="6" name="Object 5"/>
          <p:cNvSpPr/>
          <p:nvPr/>
        </p:nvSpPr>
        <p:spPr>
          <a:xfrm>
            <a:off x="574405" y="3088676"/>
            <a:ext cx="11617595" cy="606769"/>
          </a:xfrm>
          <a:prstGeom prst="rect">
            <a:avLst/>
          </a:prstGeom>
          <a:noFill/>
        </p:spPr>
        <p:txBody>
          <a:bodyPr wrap="square" lIns="0" tIns="0" rIns="0" bIns="0" rtlCol="0" anchor="t"/>
          <a:lstStyle/>
          <a:p>
            <a:pPr algn="l">
              <a:lnSpc>
                <a:spcPts val="2390"/>
              </a:lnSpc>
              <a:spcBef>
                <a:spcPts val="928"/>
              </a:spcBef>
              <a:buNone/>
            </a:pPr>
            <a:r>
              <a:rPr lang="en-US" sz="1530" kern="0" spc="46" dirty="0">
                <a:solidFill>
                  <a:srgbClr val="181818">
                    <a:alpha val="80000"/>
                  </a:srgbClr>
                </a:solidFill>
                <a:latin typeface="Roboto" pitchFamily="34" charset="0"/>
                <a:ea typeface="Roboto" pitchFamily="34" charset="-122"/>
                <a:cs typeface="Roboto" pitchFamily="34" charset="-120"/>
              </a:rPr>
              <a:t>Data Question as a Data Scientist be, “What data variables are needed to accurately analyse customer behaviour and identifying opportunities for optimisation”.</a:t>
            </a:r>
            <a:endParaRPr lang="en-US" dirty="0"/>
          </a:p>
        </p:txBody>
      </p:sp>
      <p:sp>
        <p:nvSpPr>
          <p:cNvPr id="7" name="Object 6"/>
          <p:cNvSpPr/>
          <p:nvPr/>
        </p:nvSpPr>
        <p:spPr>
          <a:xfrm>
            <a:off x="574405" y="3815520"/>
            <a:ext cx="10788039" cy="1820308"/>
          </a:xfrm>
          <a:prstGeom prst="rect">
            <a:avLst/>
          </a:prstGeom>
          <a:noFill/>
        </p:spPr>
        <p:txBody>
          <a:bodyPr wrap="square" lIns="0" tIns="0" rIns="0" bIns="0" rtlCol="0" anchor="t"/>
          <a:lstStyle/>
          <a:p>
            <a:pPr algn="l">
              <a:lnSpc>
                <a:spcPts val="2390"/>
              </a:lnSpc>
              <a:spcBef>
                <a:spcPts val="928"/>
              </a:spcBef>
              <a:buNone/>
            </a:pPr>
            <a:r>
              <a:rPr lang="en-US" sz="1530" kern="0" spc="46" dirty="0">
                <a:solidFill>
                  <a:srgbClr val="181818">
                    <a:alpha val="80000"/>
                  </a:srgbClr>
                </a:solidFill>
                <a:latin typeface="Roboto" pitchFamily="34" charset="0"/>
                <a:ea typeface="Roboto" pitchFamily="34" charset="-122"/>
                <a:cs typeface="Roboto" pitchFamily="34" charset="-120"/>
              </a:rPr>
              <a:t>Data required to analyse data, as follows but not limited to; </a:t>
            </a:r>
            <a:br>
              <a:rPr lang="en-US" sz="1530" kern="0" spc="46" dirty="0">
                <a:solidFill>
                  <a:srgbClr val="181818">
                    <a:alpha val="80000"/>
                  </a:srgbClr>
                </a:solidFill>
                <a:latin typeface="Roboto" pitchFamily="34" charset="0"/>
                <a:ea typeface="Roboto" pitchFamily="34" charset="-122"/>
                <a:cs typeface="Roboto" pitchFamily="34" charset="-120"/>
              </a:rPr>
            </a:br>
            <a:r>
              <a:rPr lang="en-US" sz="1530" b="1" kern="0" spc="46" dirty="0">
                <a:solidFill>
                  <a:srgbClr val="181818">
                    <a:alpha val="80000"/>
                  </a:srgbClr>
                </a:solidFill>
                <a:latin typeface="Roboto" pitchFamily="34" charset="0"/>
                <a:ea typeface="Roboto" pitchFamily="34" charset="-122"/>
                <a:cs typeface="Roboto" pitchFamily="34" charset="-120"/>
              </a:rPr>
              <a:t>Demographic data</a:t>
            </a:r>
            <a:r>
              <a:rPr lang="en-US" sz="1530" kern="0" spc="46" dirty="0">
                <a:solidFill>
                  <a:srgbClr val="181818">
                    <a:alpha val="80000"/>
                  </a:srgbClr>
                </a:solidFill>
                <a:latin typeface="Roboto" pitchFamily="34" charset="0"/>
                <a:ea typeface="Roboto" pitchFamily="34" charset="-122"/>
                <a:cs typeface="Roboto" pitchFamily="34" charset="-120"/>
              </a:rPr>
              <a:t> -  Age, gender, location, and other demographic information of customers</a:t>
            </a:r>
            <a:br>
              <a:rPr lang="en-US" sz="1530" kern="0" spc="46" dirty="0">
                <a:solidFill>
                  <a:srgbClr val="181818">
                    <a:alpha val="80000"/>
                  </a:srgbClr>
                </a:solidFill>
                <a:latin typeface="Roboto" pitchFamily="34" charset="0"/>
                <a:ea typeface="Roboto" pitchFamily="34" charset="-122"/>
                <a:cs typeface="Roboto" pitchFamily="34" charset="-120"/>
              </a:rPr>
            </a:br>
            <a:r>
              <a:rPr lang="en-US" sz="1530" b="1" kern="0" spc="46" dirty="0">
                <a:solidFill>
                  <a:srgbClr val="181818">
                    <a:alpha val="80000"/>
                  </a:srgbClr>
                </a:solidFill>
                <a:latin typeface="Roboto" pitchFamily="34" charset="0"/>
                <a:ea typeface="Roboto" pitchFamily="34" charset="-122"/>
                <a:cs typeface="Roboto" pitchFamily="34" charset="-120"/>
              </a:rPr>
              <a:t>Website traffic data</a:t>
            </a:r>
            <a:r>
              <a:rPr lang="en-US" sz="1530" kern="0" spc="46" dirty="0">
                <a:solidFill>
                  <a:srgbClr val="181818">
                    <a:alpha val="80000"/>
                  </a:srgbClr>
                </a:solidFill>
                <a:latin typeface="Roboto" pitchFamily="34" charset="0"/>
                <a:ea typeface="Roboto" pitchFamily="34" charset="-122"/>
                <a:cs typeface="Roboto" pitchFamily="34" charset="-120"/>
              </a:rPr>
              <a:t> -  Gain insight into customer interaction on the e-commerce platform, such as visitor numbers, session duration, bounce rate and exit rate.</a:t>
            </a:r>
            <a:br>
              <a:rPr lang="en-US" sz="1530" kern="0" spc="46" dirty="0">
                <a:solidFill>
                  <a:srgbClr val="181818">
                    <a:alpha val="80000"/>
                  </a:srgbClr>
                </a:solidFill>
                <a:latin typeface="Roboto" pitchFamily="34" charset="0"/>
                <a:ea typeface="Roboto" pitchFamily="34" charset="-122"/>
                <a:cs typeface="Roboto" pitchFamily="34" charset="-120"/>
              </a:rPr>
            </a:br>
            <a:r>
              <a:rPr lang="en-US" sz="1530" b="1" kern="0" spc="46" dirty="0">
                <a:solidFill>
                  <a:srgbClr val="181818">
                    <a:alpha val="80000"/>
                  </a:srgbClr>
                </a:solidFill>
                <a:latin typeface="Roboto" pitchFamily="34" charset="0"/>
                <a:ea typeface="Roboto" pitchFamily="34" charset="-122"/>
                <a:cs typeface="Roboto" pitchFamily="34" charset="-120"/>
              </a:rPr>
              <a:t>Marketing campaign data</a:t>
            </a:r>
            <a:r>
              <a:rPr lang="en-US" sz="1530" kern="0" spc="46" dirty="0">
                <a:solidFill>
                  <a:srgbClr val="181818">
                    <a:alpha val="80000"/>
                  </a:srgbClr>
                </a:solidFill>
                <a:latin typeface="Roboto" pitchFamily="34" charset="0"/>
                <a:ea typeface="Roboto" pitchFamily="34" charset="-122"/>
                <a:cs typeface="Roboto" pitchFamily="34" charset="-120"/>
              </a:rPr>
              <a:t>: Marketing campaign data can provide insights on traffic, conversion rates, etc.</a:t>
            </a:r>
            <a:br>
              <a:rPr lang="en-US" sz="1530" kern="0" spc="46" dirty="0">
                <a:solidFill>
                  <a:srgbClr val="181818">
                    <a:alpha val="80000"/>
                  </a:srgbClr>
                </a:solidFill>
                <a:latin typeface="Roboto" pitchFamily="34" charset="0"/>
                <a:ea typeface="Roboto" pitchFamily="34" charset="-122"/>
                <a:cs typeface="Roboto" pitchFamily="34" charset="-120"/>
              </a:rPr>
            </a:br>
            <a:r>
              <a:rPr lang="en-US" sz="1530" b="1" kern="0" spc="46" dirty="0">
                <a:solidFill>
                  <a:srgbClr val="181818">
                    <a:alpha val="80000"/>
                  </a:srgbClr>
                </a:solidFill>
                <a:latin typeface="Roboto" pitchFamily="34" charset="0"/>
                <a:ea typeface="Roboto" pitchFamily="34" charset="-122"/>
                <a:cs typeface="Roboto" pitchFamily="34" charset="-120"/>
              </a:rPr>
              <a:t>User behavior data</a:t>
            </a:r>
            <a:r>
              <a:rPr lang="en-US" sz="1530" kern="0" spc="46" dirty="0">
                <a:solidFill>
                  <a:srgbClr val="181818">
                    <a:alpha val="80000"/>
                  </a:srgbClr>
                </a:solidFill>
                <a:latin typeface="Roboto" pitchFamily="34" charset="0"/>
                <a:ea typeface="Roboto" pitchFamily="34" charset="-122"/>
                <a:cs typeface="Roboto" pitchFamily="34" charset="-120"/>
              </a:rPr>
              <a:t>: Gather customer data to track page visits, product views, and platform navigation.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Data Flow Chart</a:t>
            </a:r>
            <a:endParaRPr lang="en-US" dirty="0"/>
          </a:p>
        </p:txBody>
      </p:sp>
      <p:pic>
        <p:nvPicPr>
          <p:cNvPr id="4" name="Object 3" descr="preencoded.png"/>
          <p:cNvPicPr>
            <a:picLocks noChangeAspect="1"/>
          </p:cNvPicPr>
          <p:nvPr/>
        </p:nvPicPr>
        <p:blipFill>
          <a:blip r:embed="rId5"/>
          <a:stretch>
            <a:fillRect/>
          </a:stretch>
        </p:blipFill>
        <p:spPr>
          <a:xfrm>
            <a:off x="467525" y="1563836"/>
            <a:ext cx="11255735" cy="4780355"/>
          </a:xfrm>
          <a:prstGeom prst="rect">
            <a:avLst/>
          </a:prstGeom>
        </p:spPr>
      </p:pic>
      <p:pic>
        <p:nvPicPr>
          <p:cNvPr id="5" name="Object 4"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60696" y="2597992"/>
            <a:ext cx="2533017" cy="47613"/>
          </a:xfrm>
          <a:prstGeom prst="rect">
            <a:avLst/>
          </a:prstGeom>
        </p:spPr>
      </p:pic>
      <p:pic>
        <p:nvPicPr>
          <p:cNvPr id="6" name="Object 5"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70230" y="2562949"/>
            <a:ext cx="133317" cy="133317"/>
          </a:xfrm>
          <a:prstGeom prst="rect">
            <a:avLst/>
          </a:prstGeom>
        </p:spPr>
      </p:pic>
      <p:sp>
        <p:nvSpPr>
          <p:cNvPr id="7" name="Object 6"/>
          <p:cNvSpPr/>
          <p:nvPr/>
        </p:nvSpPr>
        <p:spPr>
          <a:xfrm>
            <a:off x="7934424" y="2464573"/>
            <a:ext cx="285678" cy="314246"/>
          </a:xfrm>
          <a:prstGeom prst="rect">
            <a:avLst/>
          </a:prstGeom>
          <a:solidFill>
            <a:srgbClr val="FFFFFF"/>
          </a:solidFill>
        </p:spPr>
      </p:sp>
      <p:sp>
        <p:nvSpPr>
          <p:cNvPr id="8" name="Object 7"/>
          <p:cNvSpPr/>
          <p:nvPr/>
        </p:nvSpPr>
        <p:spPr>
          <a:xfrm>
            <a:off x="8029709" y="2495977"/>
            <a:ext cx="123794" cy="242529"/>
          </a:xfrm>
          <a:prstGeom prst="rect">
            <a:avLst/>
          </a:prstGeom>
          <a:noFill/>
        </p:spPr>
        <p:txBody>
          <a:bodyPr wrap="square" lIns="0" tIns="0" rIns="0" bIns="0" rtlCol="0" anchor="t"/>
          <a:lstStyle/>
          <a:p>
            <a:pPr algn="l">
              <a:lnSpc>
                <a:spcPts val="1912"/>
              </a:lnSpc>
              <a:buNone/>
            </a:pPr>
            <a:r>
              <a:rPr lang="en-US" sz="1224" b="1" kern="0" spc="37" dirty="0">
                <a:solidFill>
                  <a:srgbClr val="181818">
                    <a:alpha val="80000"/>
                  </a:srgbClr>
                </a:solidFill>
                <a:latin typeface="Roboto" pitchFamily="34" charset="0"/>
                <a:ea typeface="Roboto" pitchFamily="34" charset="-122"/>
                <a:cs typeface="Roboto" pitchFamily="34" charset="-120"/>
              </a:rPr>
              <a:t>$</a:t>
            </a:r>
            <a:endParaRPr lang="en-US" dirty="0"/>
          </a:p>
        </p:txBody>
      </p:sp>
      <p:pic>
        <p:nvPicPr>
          <p:cNvPr id="9" name="Object 8"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88746" y="2598468"/>
            <a:ext cx="2637765" cy="47613"/>
          </a:xfrm>
          <a:prstGeom prst="rect">
            <a:avLst/>
          </a:prstGeom>
        </p:spPr>
      </p:pic>
      <p:pic>
        <p:nvPicPr>
          <p:cNvPr id="10" name="Object 9"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8280" y="2550856"/>
            <a:ext cx="133317" cy="133317"/>
          </a:xfrm>
          <a:prstGeom prst="rect">
            <a:avLst/>
          </a:prstGeom>
        </p:spPr>
      </p:pic>
      <p:sp>
        <p:nvSpPr>
          <p:cNvPr id="11" name="Object 10"/>
          <p:cNvSpPr/>
          <p:nvPr/>
        </p:nvSpPr>
        <p:spPr>
          <a:xfrm>
            <a:off x="3814851" y="2464573"/>
            <a:ext cx="285678" cy="314246"/>
          </a:xfrm>
          <a:prstGeom prst="rect">
            <a:avLst/>
          </a:prstGeom>
          <a:solidFill>
            <a:srgbClr val="FFFFFF"/>
          </a:solidFill>
        </p:spPr>
      </p:sp>
      <p:sp>
        <p:nvSpPr>
          <p:cNvPr id="12" name="Object 11"/>
          <p:cNvSpPr/>
          <p:nvPr/>
        </p:nvSpPr>
        <p:spPr>
          <a:xfrm>
            <a:off x="3910095" y="2495977"/>
            <a:ext cx="123794" cy="242529"/>
          </a:xfrm>
          <a:prstGeom prst="rect">
            <a:avLst/>
          </a:prstGeom>
          <a:noFill/>
        </p:spPr>
        <p:txBody>
          <a:bodyPr wrap="square" lIns="0" tIns="0" rIns="0" bIns="0" rtlCol="0" anchor="t"/>
          <a:lstStyle/>
          <a:p>
            <a:pPr algn="l">
              <a:lnSpc>
                <a:spcPts val="1912"/>
              </a:lnSpc>
              <a:buNone/>
            </a:pPr>
            <a:r>
              <a:rPr lang="en-US" sz="1224" b="1" kern="0" spc="37" dirty="0">
                <a:solidFill>
                  <a:srgbClr val="181818">
                    <a:alpha val="80000"/>
                  </a:srgbClr>
                </a:solidFill>
                <a:latin typeface="Roboto" pitchFamily="34" charset="0"/>
                <a:ea typeface="Roboto" pitchFamily="34" charset="-122"/>
                <a:cs typeface="Roboto" pitchFamily="34" charset="-120"/>
              </a:rPr>
              <a:t>$</a:t>
            </a:r>
            <a:endParaRPr lang="en-US" dirty="0"/>
          </a:p>
        </p:txBody>
      </p:sp>
      <p:pic>
        <p:nvPicPr>
          <p:cNvPr id="13" name="Object 12"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54393" y="1563836"/>
            <a:ext cx="1314121" cy="38090"/>
          </a:xfrm>
          <a:prstGeom prst="rect">
            <a:avLst/>
          </a:prstGeom>
        </p:spPr>
      </p:pic>
      <p:pic>
        <p:nvPicPr>
          <p:cNvPr id="14" name="Object 13"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63927" y="1516223"/>
            <a:ext cx="133317" cy="133317"/>
          </a:xfrm>
          <a:prstGeom prst="rect">
            <a:avLst/>
          </a:prstGeom>
        </p:spPr>
      </p:pic>
      <p:pic>
        <p:nvPicPr>
          <p:cNvPr id="15" name="Object 14"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86818" y="5170052"/>
            <a:ext cx="3751912" cy="295201"/>
          </a:xfrm>
          <a:prstGeom prst="rect">
            <a:avLst/>
          </a:prstGeom>
        </p:spPr>
      </p:pic>
      <p:pic>
        <p:nvPicPr>
          <p:cNvPr id="16" name="Object 15" descr="preencoded.png"/>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39203" y="5324985"/>
            <a:ext cx="133317" cy="133317"/>
          </a:xfrm>
          <a:prstGeom prst="rect">
            <a:avLst/>
          </a:prstGeom>
        </p:spPr>
      </p:pic>
      <p:pic>
        <p:nvPicPr>
          <p:cNvPr id="17" name="Object 16" descr="preencoded.png"/>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91345" y="5170052"/>
            <a:ext cx="1847388" cy="295201"/>
          </a:xfrm>
          <a:prstGeom prst="rect">
            <a:avLst/>
          </a:prstGeom>
        </p:spPr>
      </p:pic>
      <p:pic>
        <p:nvPicPr>
          <p:cNvPr id="18" name="Object 17" descr="preencoded.png"/>
          <p:cNvPicPr>
            <a:picLocks noChangeAspect="1"/>
          </p:cNvPicPr>
          <p:nvPr/>
        </p:nvPicPr>
        <p:blipFill>
          <a:blip r:embed="rId20">
            <a:extLst>
              <a:ext uri="{96DAC541-7B7A-43D3-8B79-37D633B846F1}">
                <asvg:svgBlip xmlns:asvg="http://schemas.microsoft.com/office/drawing/2016/SVG/main" r:embed="rId24"/>
              </a:ext>
            </a:extLst>
          </a:blip>
          <a:stretch>
            <a:fillRect/>
          </a:stretch>
        </p:blipFill>
        <p:spPr>
          <a:xfrm>
            <a:off x="7743731" y="5324985"/>
            <a:ext cx="133317" cy="133317"/>
          </a:xfrm>
          <a:prstGeom prst="rect">
            <a:avLst/>
          </a:prstGeom>
        </p:spPr>
      </p:pic>
      <p:pic>
        <p:nvPicPr>
          <p:cNvPr id="19" name="Object 18" descr="preencoded.png"/>
          <p:cNvPicPr>
            <a:picLocks noChangeAspect="1"/>
          </p:cNvPicPr>
          <p:nvPr/>
        </p:nvPicPr>
        <p:blipFill>
          <a:blip r:embed="rId22">
            <a:extLst>
              <a:ext uri="{96DAC541-7B7A-43D3-8B79-37D633B846F1}">
                <asvg:svgBlip xmlns:asvg="http://schemas.microsoft.com/office/drawing/2016/SVG/main" r:embed="rId25"/>
              </a:ext>
            </a:extLst>
          </a:blip>
          <a:stretch>
            <a:fillRect/>
          </a:stretch>
        </p:blipFill>
        <p:spPr>
          <a:xfrm>
            <a:off x="4077520" y="5170052"/>
            <a:ext cx="1847388" cy="295201"/>
          </a:xfrm>
          <a:prstGeom prst="rect">
            <a:avLst/>
          </a:prstGeom>
        </p:spPr>
      </p:pic>
      <p:pic>
        <p:nvPicPr>
          <p:cNvPr id="20" name="Object 19" descr="preencoded.png"/>
          <p:cNvPicPr>
            <a:picLocks noChangeAspect="1"/>
          </p:cNvPicPr>
          <p:nvPr/>
        </p:nvPicPr>
        <p:blipFill>
          <a:blip r:embed="rId20">
            <a:extLst>
              <a:ext uri="{96DAC541-7B7A-43D3-8B79-37D633B846F1}">
                <asvg:svgBlip xmlns:asvg="http://schemas.microsoft.com/office/drawing/2016/SVG/main" r:embed="rId26"/>
              </a:ext>
            </a:extLst>
          </a:blip>
          <a:stretch>
            <a:fillRect/>
          </a:stretch>
        </p:blipFill>
        <p:spPr>
          <a:xfrm>
            <a:off x="4029905" y="5324985"/>
            <a:ext cx="133317" cy="133317"/>
          </a:xfrm>
          <a:prstGeom prst="rect">
            <a:avLst/>
          </a:prstGeom>
        </p:spPr>
      </p:pic>
      <p:pic>
        <p:nvPicPr>
          <p:cNvPr id="21" name="Object 20" descr="preencoded.png"/>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363450" y="5170052"/>
            <a:ext cx="1752162" cy="295201"/>
          </a:xfrm>
          <a:prstGeom prst="rect">
            <a:avLst/>
          </a:prstGeom>
        </p:spPr>
      </p:pic>
      <p:pic>
        <p:nvPicPr>
          <p:cNvPr id="22" name="Object 21" descr="preencoded.png"/>
          <p:cNvPicPr>
            <a:picLocks noChangeAspect="1"/>
          </p:cNvPicPr>
          <p:nvPr/>
        </p:nvPicPr>
        <p:blipFill>
          <a:blip r:embed="rId20">
            <a:extLst>
              <a:ext uri="{96DAC541-7B7A-43D3-8B79-37D633B846F1}">
                <asvg:svgBlip xmlns:asvg="http://schemas.microsoft.com/office/drawing/2016/SVG/main" r:embed="rId29"/>
              </a:ext>
            </a:extLst>
          </a:blip>
          <a:stretch>
            <a:fillRect/>
          </a:stretch>
        </p:blipFill>
        <p:spPr>
          <a:xfrm>
            <a:off x="2315836" y="5324985"/>
            <a:ext cx="133317" cy="133317"/>
          </a:xfrm>
          <a:prstGeom prst="rect">
            <a:avLst/>
          </a:prstGeom>
        </p:spPr>
      </p:pic>
      <p:pic>
        <p:nvPicPr>
          <p:cNvPr id="23" name="Object 22" descr="preencoded.png"/>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934768" y="1992346"/>
            <a:ext cx="304724" cy="342814"/>
          </a:xfrm>
          <a:prstGeom prst="rect">
            <a:avLst/>
          </a:prstGeom>
        </p:spPr>
      </p:pic>
      <p:pic>
        <p:nvPicPr>
          <p:cNvPr id="24" name="Object 23" descr="preencoded.png"/>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241604" y="1218895"/>
            <a:ext cx="1714071" cy="733242"/>
          </a:xfrm>
          <a:prstGeom prst="rect">
            <a:avLst/>
          </a:prstGeom>
        </p:spPr>
      </p:pic>
      <p:sp>
        <p:nvSpPr>
          <p:cNvPr id="25" name="Object 24"/>
          <p:cNvSpPr/>
          <p:nvPr/>
        </p:nvSpPr>
        <p:spPr>
          <a:xfrm>
            <a:off x="5365836" y="1388517"/>
            <a:ext cx="1457154" cy="395486"/>
          </a:xfrm>
          <a:prstGeom prst="rect">
            <a:avLst/>
          </a:prstGeom>
          <a:noFill/>
        </p:spPr>
        <p:txBody>
          <a:bodyPr wrap="square" lIns="0" tIns="0" rIns="0" bIns="0" rtlCol="0" anchor="t"/>
          <a:lstStyle/>
          <a:p>
            <a:pPr algn="ctr">
              <a:lnSpc>
                <a:spcPts val="1558"/>
              </a:lnSpc>
              <a:buNone/>
            </a:pPr>
            <a:r>
              <a:rPr lang="en-US" sz="1463" dirty="0">
                <a:solidFill>
                  <a:srgbClr val="181818">
                    <a:alpha val="80000"/>
                  </a:srgbClr>
                </a:solidFill>
                <a:latin typeface="Playfair Display" pitchFamily="34" charset="0"/>
                <a:ea typeface="Playfair Display" pitchFamily="34" charset="-122"/>
                <a:cs typeface="Playfair Display" pitchFamily="34" charset="-120"/>
              </a:rPr>
              <a:t>1.1</a:t>
            </a:r>
            <a:br>
              <a:rPr lang="en-US" sz="1463" dirty="0">
                <a:solidFill>
                  <a:srgbClr val="181818">
                    <a:alpha val="80000"/>
                  </a:srgbClr>
                </a:solidFill>
                <a:latin typeface="Playfair Display" pitchFamily="34" charset="0"/>
                <a:ea typeface="Playfair Display" pitchFamily="34" charset="-122"/>
                <a:cs typeface="Playfair Display" pitchFamily="34" charset="-120"/>
              </a:rPr>
            </a:br>
            <a:r>
              <a:rPr lang="en-US" sz="1463" b="1" dirty="0">
                <a:solidFill>
                  <a:srgbClr val="181818">
                    <a:alpha val="80000"/>
                  </a:srgbClr>
                </a:solidFill>
                <a:latin typeface="Playfair Display" pitchFamily="34" charset="0"/>
                <a:ea typeface="Playfair Display" pitchFamily="34" charset="-122"/>
                <a:cs typeface="Playfair Display" pitchFamily="34" charset="-120"/>
              </a:rPr>
              <a:t>Telco Industry</a:t>
            </a:r>
            <a:endParaRPr lang="en-US" dirty="0"/>
          </a:p>
        </p:txBody>
      </p:sp>
      <p:pic>
        <p:nvPicPr>
          <p:cNvPr id="26" name="Object 25" descr="preencoded.png"/>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697073" y="2388313"/>
            <a:ext cx="418995" cy="495176"/>
          </a:xfrm>
          <a:prstGeom prst="rect">
            <a:avLst/>
          </a:prstGeom>
        </p:spPr>
      </p:pic>
      <p:pic>
        <p:nvPicPr>
          <p:cNvPr id="27" name="Object 26" descr="preencoded.png"/>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697073" y="3687633"/>
            <a:ext cx="409473" cy="361860"/>
          </a:xfrm>
          <a:prstGeom prst="rect">
            <a:avLst/>
          </a:prstGeom>
        </p:spPr>
      </p:pic>
      <p:sp>
        <p:nvSpPr>
          <p:cNvPr id="28" name="Object 27"/>
          <p:cNvSpPr/>
          <p:nvPr/>
        </p:nvSpPr>
        <p:spPr>
          <a:xfrm>
            <a:off x="9290743" y="2919724"/>
            <a:ext cx="1225561" cy="177061"/>
          </a:xfrm>
          <a:prstGeom prst="rect">
            <a:avLst/>
          </a:prstGeom>
          <a:noFill/>
        </p:spPr>
        <p:txBody>
          <a:bodyPr wrap="square" lIns="0" tIns="0" rIns="0" bIns="0" rtlCol="0" anchor="t"/>
          <a:lstStyle/>
          <a:p>
            <a:pPr algn="ctr">
              <a:lnSpc>
                <a:spcPts val="1394"/>
              </a:lnSpc>
              <a:buNone/>
            </a:pPr>
            <a:r>
              <a:rPr lang="en-US" sz="893" b="1" kern="0" spc="27" dirty="0">
                <a:solidFill>
                  <a:srgbClr val="181818">
                    <a:alpha val="80000"/>
                  </a:srgbClr>
                </a:solidFill>
                <a:latin typeface="Roboto" pitchFamily="34" charset="0"/>
                <a:ea typeface="Roboto" pitchFamily="34" charset="-122"/>
                <a:cs typeface="Roboto" pitchFamily="34" charset="-120"/>
              </a:rPr>
              <a:t>7 Business Question</a:t>
            </a:r>
            <a:endParaRPr lang="en-US" dirty="0"/>
          </a:p>
        </p:txBody>
      </p:sp>
      <p:pic>
        <p:nvPicPr>
          <p:cNvPr id="29" name="Object 28" descr="preencoded.png"/>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83753" y="2388313"/>
            <a:ext cx="418995" cy="495176"/>
          </a:xfrm>
          <a:prstGeom prst="rect">
            <a:avLst/>
          </a:prstGeom>
        </p:spPr>
      </p:pic>
      <p:sp>
        <p:nvSpPr>
          <p:cNvPr id="30" name="Object 29"/>
          <p:cNvSpPr/>
          <p:nvPr/>
        </p:nvSpPr>
        <p:spPr>
          <a:xfrm>
            <a:off x="1577422" y="2919724"/>
            <a:ext cx="1225561" cy="177061"/>
          </a:xfrm>
          <a:prstGeom prst="rect">
            <a:avLst/>
          </a:prstGeom>
          <a:noFill/>
        </p:spPr>
        <p:txBody>
          <a:bodyPr wrap="square" lIns="0" tIns="0" rIns="0" bIns="0" rtlCol="0" anchor="t"/>
          <a:lstStyle/>
          <a:p>
            <a:pPr algn="ctr">
              <a:lnSpc>
                <a:spcPts val="1394"/>
              </a:lnSpc>
              <a:buNone/>
            </a:pPr>
            <a:r>
              <a:rPr lang="en-US" sz="893" b="1" kern="0" spc="27" dirty="0">
                <a:solidFill>
                  <a:srgbClr val="181818">
                    <a:alpha val="80000"/>
                  </a:srgbClr>
                </a:solidFill>
                <a:latin typeface="Roboto" pitchFamily="34" charset="0"/>
                <a:ea typeface="Roboto" pitchFamily="34" charset="-122"/>
                <a:cs typeface="Roboto" pitchFamily="34" charset="-120"/>
              </a:rPr>
              <a:t>2 Business Question</a:t>
            </a:r>
            <a:endParaRPr lang="en-US" dirty="0"/>
          </a:p>
        </p:txBody>
      </p:sp>
      <p:pic>
        <p:nvPicPr>
          <p:cNvPr id="31" name="Object 30" descr="preencoded.png"/>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614417" y="2537634"/>
            <a:ext cx="114271" cy="180930"/>
          </a:xfrm>
          <a:prstGeom prst="rect">
            <a:avLst/>
          </a:prstGeom>
        </p:spPr>
      </p:pic>
      <p:pic>
        <p:nvPicPr>
          <p:cNvPr id="32" name="Object 31" descr="preencoded.png"/>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468024" y="2541300"/>
            <a:ext cx="133317" cy="171407"/>
          </a:xfrm>
          <a:prstGeom prst="rect">
            <a:avLst/>
          </a:prstGeom>
        </p:spPr>
      </p:pic>
      <p:pic>
        <p:nvPicPr>
          <p:cNvPr id="33" name="Object 32" descr="preencoded.png"/>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979834" y="1132597"/>
            <a:ext cx="904649" cy="904649"/>
          </a:xfrm>
          <a:prstGeom prst="rect">
            <a:avLst/>
          </a:prstGeom>
        </p:spPr>
      </p:pic>
      <p:sp>
        <p:nvSpPr>
          <p:cNvPr id="34" name="Object 33"/>
          <p:cNvSpPr/>
          <p:nvPr/>
        </p:nvSpPr>
        <p:spPr>
          <a:xfrm>
            <a:off x="3144613" y="1400866"/>
            <a:ext cx="566953" cy="354122"/>
          </a:xfrm>
          <a:prstGeom prst="rect">
            <a:avLst/>
          </a:prstGeom>
          <a:noFill/>
        </p:spPr>
        <p:txBody>
          <a:bodyPr wrap="square" lIns="0" tIns="0" rIns="0" bIns="0" rtlCol="0" anchor="t"/>
          <a:lstStyle/>
          <a:p>
            <a:pPr algn="ctr">
              <a:lnSpc>
                <a:spcPts val="1394"/>
              </a:lnSpc>
              <a:buNone/>
            </a:pPr>
            <a:r>
              <a:rPr lang="en-US" sz="893" b="1" kern="0" spc="27" dirty="0">
                <a:solidFill>
                  <a:srgbClr val="181818">
                    <a:alpha val="80000"/>
                  </a:srgbClr>
                </a:solidFill>
                <a:latin typeface="Roboto" pitchFamily="34" charset="0"/>
                <a:ea typeface="Roboto" pitchFamily="34" charset="-122"/>
                <a:cs typeface="Roboto" pitchFamily="34" charset="-120"/>
              </a:rPr>
              <a:t>1.2</a:t>
            </a:r>
            <a:br>
              <a:rPr lang="en-US" sz="893" b="1" kern="0" spc="27" dirty="0">
                <a:solidFill>
                  <a:srgbClr val="181818">
                    <a:alpha val="80000"/>
                  </a:srgbClr>
                </a:solidFill>
                <a:latin typeface="Roboto" pitchFamily="34" charset="0"/>
                <a:ea typeface="Roboto" pitchFamily="34" charset="-122"/>
                <a:cs typeface="Roboto" pitchFamily="34" charset="-120"/>
              </a:rPr>
            </a:br>
            <a:r>
              <a:rPr lang="en-US" sz="893" b="1" kern="0" spc="27" dirty="0">
                <a:solidFill>
                  <a:srgbClr val="181818">
                    <a:alpha val="80000"/>
                  </a:srgbClr>
                </a:solidFill>
                <a:latin typeface="Roboto" pitchFamily="34" charset="0"/>
                <a:ea typeface="Roboto" pitchFamily="34" charset="-122"/>
                <a:cs typeface="Roboto" pitchFamily="34" charset="-120"/>
              </a:rPr>
              <a:t>Context</a:t>
            </a:r>
            <a:endParaRPr lang="en-US" dirty="0"/>
          </a:p>
        </p:txBody>
      </p:sp>
      <p:pic>
        <p:nvPicPr>
          <p:cNvPr id="35" name="Object 34" descr="preencoded.png"/>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244082" y="2063211"/>
            <a:ext cx="342814" cy="390427"/>
          </a:xfrm>
          <a:prstGeom prst="rect">
            <a:avLst/>
          </a:prstGeom>
        </p:spPr>
      </p:pic>
      <p:pic>
        <p:nvPicPr>
          <p:cNvPr id="36" name="Object 35" descr="preencoded.png"/>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006140" y="3205926"/>
            <a:ext cx="342814" cy="390427"/>
          </a:xfrm>
          <a:prstGeom prst="rect">
            <a:avLst/>
          </a:prstGeom>
        </p:spPr>
      </p:pic>
      <p:pic>
        <p:nvPicPr>
          <p:cNvPr id="37" name="Object 36" descr="preencoded.png"/>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719343" y="3205923"/>
            <a:ext cx="342814" cy="390427"/>
          </a:xfrm>
          <a:prstGeom prst="rect">
            <a:avLst/>
          </a:prstGeom>
        </p:spPr>
      </p:pic>
      <p:pic>
        <p:nvPicPr>
          <p:cNvPr id="38" name="Object 37" descr="preencoded.png"/>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983753" y="3687633"/>
            <a:ext cx="409473" cy="361860"/>
          </a:xfrm>
          <a:prstGeom prst="rect">
            <a:avLst/>
          </a:prstGeom>
        </p:spPr>
      </p:pic>
      <p:sp>
        <p:nvSpPr>
          <p:cNvPr id="39" name="Object 38"/>
          <p:cNvSpPr/>
          <p:nvPr/>
        </p:nvSpPr>
        <p:spPr>
          <a:xfrm>
            <a:off x="1713595" y="4062438"/>
            <a:ext cx="953214" cy="177061"/>
          </a:xfrm>
          <a:prstGeom prst="rect">
            <a:avLst/>
          </a:prstGeom>
          <a:noFill/>
        </p:spPr>
        <p:txBody>
          <a:bodyPr wrap="square" lIns="0" tIns="0" rIns="0" bIns="0" rtlCol="0" anchor="t"/>
          <a:lstStyle/>
          <a:p>
            <a:pPr algn="ctr">
              <a:lnSpc>
                <a:spcPts val="1394"/>
              </a:lnSpc>
              <a:buNone/>
            </a:pPr>
            <a:r>
              <a:rPr lang="en-US" sz="893" b="1" kern="0" spc="27" dirty="0">
                <a:solidFill>
                  <a:srgbClr val="181818">
                    <a:alpha val="80000"/>
                  </a:srgbClr>
                </a:solidFill>
                <a:latin typeface="Roboto" pitchFamily="34" charset="0"/>
                <a:ea typeface="Roboto" pitchFamily="34" charset="-122"/>
                <a:cs typeface="Roboto" pitchFamily="34" charset="-120"/>
              </a:rPr>
              <a:t>3 Data Question</a:t>
            </a:r>
            <a:endParaRPr lang="en-US" dirty="0"/>
          </a:p>
        </p:txBody>
      </p:sp>
      <p:sp>
        <p:nvSpPr>
          <p:cNvPr id="40" name="Object 39"/>
          <p:cNvSpPr/>
          <p:nvPr/>
        </p:nvSpPr>
        <p:spPr>
          <a:xfrm>
            <a:off x="9426916" y="4062438"/>
            <a:ext cx="953214" cy="177061"/>
          </a:xfrm>
          <a:prstGeom prst="rect">
            <a:avLst/>
          </a:prstGeom>
          <a:noFill/>
        </p:spPr>
        <p:txBody>
          <a:bodyPr wrap="square" lIns="0" tIns="0" rIns="0" bIns="0" rtlCol="0" anchor="t"/>
          <a:lstStyle/>
          <a:p>
            <a:pPr algn="ctr">
              <a:lnSpc>
                <a:spcPts val="1394"/>
              </a:lnSpc>
              <a:buNone/>
            </a:pPr>
            <a:r>
              <a:rPr lang="en-US" sz="893" b="1" kern="0" spc="27" dirty="0">
                <a:solidFill>
                  <a:srgbClr val="181818">
                    <a:alpha val="80000"/>
                  </a:srgbClr>
                </a:solidFill>
                <a:latin typeface="Roboto" pitchFamily="34" charset="0"/>
                <a:ea typeface="Roboto" pitchFamily="34" charset="-122"/>
                <a:cs typeface="Roboto" pitchFamily="34" charset="-120"/>
              </a:rPr>
              <a:t>6 Data Question</a:t>
            </a:r>
            <a:endParaRPr lang="en-US" dirty="0"/>
          </a:p>
        </p:txBody>
      </p:sp>
      <p:pic>
        <p:nvPicPr>
          <p:cNvPr id="41" name="Object 40" descr="preencoded.png"/>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830504" y="5078836"/>
            <a:ext cx="628493" cy="618970"/>
          </a:xfrm>
          <a:prstGeom prst="rect">
            <a:avLst/>
          </a:prstGeom>
        </p:spPr>
      </p:pic>
      <p:pic>
        <p:nvPicPr>
          <p:cNvPr id="42" name="Object 41" descr="preencoded.png"/>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65385" y="5456534"/>
            <a:ext cx="361860" cy="438040"/>
          </a:xfrm>
          <a:prstGeom prst="rect">
            <a:avLst/>
          </a:prstGeom>
        </p:spPr>
      </p:pic>
      <p:pic>
        <p:nvPicPr>
          <p:cNvPr id="43" name="Object 42" descr="preencoded.png"/>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790254" y="5442177"/>
            <a:ext cx="1180805" cy="476131"/>
          </a:xfrm>
          <a:prstGeom prst="rect">
            <a:avLst/>
          </a:prstGeom>
        </p:spPr>
      </p:pic>
      <p:sp>
        <p:nvSpPr>
          <p:cNvPr id="44" name="Object 43"/>
          <p:cNvSpPr/>
          <p:nvPr/>
        </p:nvSpPr>
        <p:spPr>
          <a:xfrm>
            <a:off x="1940710" y="5586057"/>
            <a:ext cx="879890" cy="177061"/>
          </a:xfrm>
          <a:prstGeom prst="rect">
            <a:avLst/>
          </a:prstGeom>
          <a:noFill/>
        </p:spPr>
        <p:txBody>
          <a:bodyPr wrap="square" lIns="0" tIns="0" rIns="0" bIns="0" rtlCol="0" anchor="t"/>
          <a:lstStyle/>
          <a:p>
            <a:pPr algn="ctr">
              <a:lnSpc>
                <a:spcPts val="1394"/>
              </a:lnSpc>
              <a:buNone/>
            </a:pPr>
            <a:r>
              <a:rPr lang="en-US" sz="893" kern="0" spc="27" dirty="0">
                <a:solidFill>
                  <a:srgbClr val="181818">
                    <a:alpha val="80000"/>
                  </a:srgbClr>
                </a:solidFill>
                <a:latin typeface="Roboto" pitchFamily="34" charset="0"/>
                <a:ea typeface="Roboto" pitchFamily="34" charset="-122"/>
                <a:cs typeface="Roboto" pitchFamily="34" charset="-120"/>
              </a:rPr>
              <a:t>Ask a question</a:t>
            </a:r>
            <a:endParaRPr lang="en-US" dirty="0"/>
          </a:p>
        </p:txBody>
      </p:sp>
      <p:pic>
        <p:nvPicPr>
          <p:cNvPr id="45" name="Object 44" descr="preencoded.png"/>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566219" y="5442177"/>
            <a:ext cx="1057011" cy="476131"/>
          </a:xfrm>
          <a:prstGeom prst="rect">
            <a:avLst/>
          </a:prstGeom>
        </p:spPr>
      </p:pic>
      <p:sp>
        <p:nvSpPr>
          <p:cNvPr id="46" name="Object 45"/>
          <p:cNvSpPr/>
          <p:nvPr/>
        </p:nvSpPr>
        <p:spPr>
          <a:xfrm>
            <a:off x="3722868" y="5586057"/>
            <a:ext cx="743717" cy="177061"/>
          </a:xfrm>
          <a:prstGeom prst="rect">
            <a:avLst/>
          </a:prstGeom>
          <a:noFill/>
        </p:spPr>
        <p:txBody>
          <a:bodyPr wrap="square" lIns="0" tIns="0" rIns="0" bIns="0" rtlCol="0" anchor="t"/>
          <a:lstStyle/>
          <a:p>
            <a:pPr algn="ctr">
              <a:lnSpc>
                <a:spcPts val="1394"/>
              </a:lnSpc>
              <a:buNone/>
            </a:pPr>
            <a:r>
              <a:rPr lang="en-US" sz="893" kern="0" spc="27" dirty="0">
                <a:solidFill>
                  <a:srgbClr val="181818">
                    <a:alpha val="80000"/>
                  </a:srgbClr>
                </a:solidFill>
                <a:latin typeface="Roboto" pitchFamily="34" charset="0"/>
                <a:ea typeface="Roboto" pitchFamily="34" charset="-122"/>
                <a:cs typeface="Roboto" pitchFamily="34" charset="-120"/>
              </a:rPr>
              <a:t>Explore data</a:t>
            </a:r>
            <a:endParaRPr lang="en-US" dirty="0"/>
          </a:p>
        </p:txBody>
      </p:sp>
      <p:pic>
        <p:nvPicPr>
          <p:cNvPr id="47" name="Object 46" descr="preencoded.png"/>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204112" y="5442177"/>
            <a:ext cx="1399825" cy="476131"/>
          </a:xfrm>
          <a:prstGeom prst="rect">
            <a:avLst/>
          </a:prstGeom>
        </p:spPr>
      </p:pic>
      <p:sp>
        <p:nvSpPr>
          <p:cNvPr id="48" name="Object 47"/>
          <p:cNvSpPr/>
          <p:nvPr/>
        </p:nvSpPr>
        <p:spPr>
          <a:xfrm>
            <a:off x="5343618" y="5586057"/>
            <a:ext cx="1120812" cy="177061"/>
          </a:xfrm>
          <a:prstGeom prst="rect">
            <a:avLst/>
          </a:prstGeom>
          <a:noFill/>
        </p:spPr>
        <p:txBody>
          <a:bodyPr wrap="square" lIns="0" tIns="0" rIns="0" bIns="0" rtlCol="0" anchor="t"/>
          <a:lstStyle/>
          <a:p>
            <a:pPr algn="ctr">
              <a:lnSpc>
                <a:spcPts val="1394"/>
              </a:lnSpc>
              <a:buNone/>
            </a:pPr>
            <a:r>
              <a:rPr lang="en-US" sz="893" kern="0" spc="27" dirty="0">
                <a:solidFill>
                  <a:srgbClr val="181818">
                    <a:alpha val="80000"/>
                  </a:srgbClr>
                </a:solidFill>
                <a:latin typeface="Roboto" pitchFamily="34" charset="0"/>
                <a:ea typeface="Roboto" pitchFamily="34" charset="-122"/>
                <a:cs typeface="Roboto" pitchFamily="34" charset="-120"/>
              </a:rPr>
              <a:t>Model and validate</a:t>
            </a:r>
            <a:endParaRPr lang="en-US" dirty="0"/>
          </a:p>
        </p:txBody>
      </p:sp>
      <p:pic>
        <p:nvPicPr>
          <p:cNvPr id="49" name="Object 48" descr="preencoded.png"/>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7241948" y="5442177"/>
            <a:ext cx="1142714" cy="476131"/>
          </a:xfrm>
          <a:prstGeom prst="rect">
            <a:avLst/>
          </a:prstGeom>
        </p:spPr>
      </p:pic>
      <p:sp>
        <p:nvSpPr>
          <p:cNvPr id="50" name="Object 49"/>
          <p:cNvSpPr/>
          <p:nvPr/>
        </p:nvSpPr>
        <p:spPr>
          <a:xfrm>
            <a:off x="7394790" y="5586057"/>
            <a:ext cx="827516" cy="177061"/>
          </a:xfrm>
          <a:prstGeom prst="rect">
            <a:avLst/>
          </a:prstGeom>
          <a:noFill/>
        </p:spPr>
        <p:txBody>
          <a:bodyPr wrap="square" lIns="0" tIns="0" rIns="0" bIns="0" rtlCol="0" anchor="t"/>
          <a:lstStyle/>
          <a:p>
            <a:pPr algn="ctr">
              <a:lnSpc>
                <a:spcPts val="1394"/>
              </a:lnSpc>
              <a:buNone/>
            </a:pPr>
            <a:r>
              <a:rPr lang="en-US" sz="893" kern="0" spc="27" dirty="0">
                <a:solidFill>
                  <a:srgbClr val="181818">
                    <a:alpha val="80000"/>
                  </a:srgbClr>
                </a:solidFill>
                <a:latin typeface="Roboto" pitchFamily="34" charset="0"/>
                <a:ea typeface="Roboto" pitchFamily="34" charset="-122"/>
                <a:cs typeface="Roboto" pitchFamily="34" charset="-120"/>
              </a:rPr>
              <a:t>Communicate</a:t>
            </a:r>
            <a:endParaRPr lang="en-US" dirty="0"/>
          </a:p>
        </p:txBody>
      </p:sp>
      <p:pic>
        <p:nvPicPr>
          <p:cNvPr id="51" name="Object 50" descr="preencoded.png"/>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27439" y="5442177"/>
            <a:ext cx="1190327" cy="476131"/>
          </a:xfrm>
          <a:prstGeom prst="rect">
            <a:avLst/>
          </a:prstGeom>
        </p:spPr>
      </p:pic>
      <p:sp>
        <p:nvSpPr>
          <p:cNvPr id="52" name="Object 51"/>
          <p:cNvSpPr/>
          <p:nvPr/>
        </p:nvSpPr>
        <p:spPr>
          <a:xfrm>
            <a:off x="9177900" y="5586057"/>
            <a:ext cx="879890" cy="177061"/>
          </a:xfrm>
          <a:prstGeom prst="rect">
            <a:avLst/>
          </a:prstGeom>
          <a:noFill/>
        </p:spPr>
        <p:txBody>
          <a:bodyPr wrap="square" lIns="0" tIns="0" rIns="0" bIns="0" rtlCol="0" anchor="t"/>
          <a:lstStyle/>
          <a:p>
            <a:pPr algn="ctr">
              <a:lnSpc>
                <a:spcPts val="1394"/>
              </a:lnSpc>
              <a:buNone/>
            </a:pPr>
            <a:r>
              <a:rPr lang="en-US" sz="893" kern="0" spc="27" dirty="0">
                <a:solidFill>
                  <a:srgbClr val="181818">
                    <a:alpha val="80000"/>
                  </a:srgbClr>
                </a:solidFill>
                <a:latin typeface="Roboto" pitchFamily="34" charset="0"/>
                <a:ea typeface="Roboto" pitchFamily="34" charset="-122"/>
                <a:cs typeface="Roboto" pitchFamily="34" charset="-120"/>
              </a:rPr>
              <a:t>Ask a question</a:t>
            </a:r>
            <a:endParaRPr lang="en-US" dirty="0"/>
          </a:p>
        </p:txBody>
      </p:sp>
      <p:pic>
        <p:nvPicPr>
          <p:cNvPr id="53" name="Object 52" descr="preencoded.png"/>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779455" y="5456534"/>
            <a:ext cx="361860" cy="438040"/>
          </a:xfrm>
          <a:prstGeom prst="rect">
            <a:avLst/>
          </a:prstGeom>
        </p:spPr>
      </p:pic>
      <p:pic>
        <p:nvPicPr>
          <p:cNvPr id="54" name="Object 53" descr="preencoded.png"/>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588500" y="5456534"/>
            <a:ext cx="361860" cy="438040"/>
          </a:xfrm>
          <a:prstGeom prst="rect">
            <a:avLst/>
          </a:prstGeom>
        </p:spPr>
      </p:pic>
      <p:pic>
        <p:nvPicPr>
          <p:cNvPr id="55" name="Object 54" descr="preencoded.png"/>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6779202" y="5456534"/>
            <a:ext cx="361860" cy="438040"/>
          </a:xfrm>
          <a:prstGeom prst="rect">
            <a:avLst/>
          </a:prstGeom>
        </p:spPr>
      </p:pic>
      <p:sp>
        <p:nvSpPr>
          <p:cNvPr id="56" name="Object 55"/>
          <p:cNvSpPr/>
          <p:nvPr/>
        </p:nvSpPr>
        <p:spPr>
          <a:xfrm>
            <a:off x="5679766" y="4821421"/>
            <a:ext cx="638968" cy="197743"/>
          </a:xfrm>
          <a:prstGeom prst="rect">
            <a:avLst/>
          </a:prstGeom>
          <a:noFill/>
        </p:spPr>
        <p:txBody>
          <a:bodyPr wrap="square" lIns="0" tIns="0" rIns="0" bIns="0" rtlCol="0" anchor="t"/>
          <a:lstStyle/>
          <a:p>
            <a:pPr algn="ctr">
              <a:lnSpc>
                <a:spcPts val="1558"/>
              </a:lnSpc>
              <a:buNone/>
            </a:pPr>
            <a:r>
              <a:rPr lang="en-US" sz="1463" b="1" dirty="0">
                <a:solidFill>
                  <a:srgbClr val="181818">
                    <a:alpha val="80000"/>
                  </a:srgbClr>
                </a:solidFill>
                <a:latin typeface="Playfair Display" pitchFamily="34" charset="0"/>
                <a:ea typeface="Playfair Display" pitchFamily="34" charset="-122"/>
                <a:cs typeface="Playfair Display" pitchFamily="34" charset="-120"/>
              </a:rPr>
              <a:t>Iterate</a:t>
            </a:r>
            <a:endParaRPr lang="en-US" dirty="0"/>
          </a:p>
        </p:txBody>
      </p:sp>
      <p:pic>
        <p:nvPicPr>
          <p:cNvPr id="57" name="Object 56" descr="preencoded.png"/>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5758852" y="2362039"/>
            <a:ext cx="685629" cy="714196"/>
          </a:xfrm>
          <a:prstGeom prst="rect">
            <a:avLst/>
          </a:prstGeom>
        </p:spPr>
      </p:pic>
      <p:pic>
        <p:nvPicPr>
          <p:cNvPr id="58" name="Object 57" descr="preencoded.png"/>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0463" y="5016111"/>
            <a:ext cx="638015" cy="561835"/>
          </a:xfrm>
          <a:prstGeom prst="rect">
            <a:avLst/>
          </a:prstGeom>
        </p:spPr>
      </p:pic>
      <p:sp>
        <p:nvSpPr>
          <p:cNvPr id="59" name="Object 58"/>
          <p:cNvSpPr/>
          <p:nvPr/>
        </p:nvSpPr>
        <p:spPr>
          <a:xfrm>
            <a:off x="537962" y="4271936"/>
            <a:ext cx="828498" cy="708245"/>
          </a:xfrm>
          <a:prstGeom prst="rect">
            <a:avLst/>
          </a:prstGeom>
          <a:noFill/>
        </p:spPr>
        <p:txBody>
          <a:bodyPr wrap="square" lIns="0" tIns="0" rIns="0" bIns="0" rtlCol="0" anchor="t"/>
          <a:lstStyle/>
          <a:p>
            <a:pPr algn="ctr">
              <a:lnSpc>
                <a:spcPts val="1394"/>
              </a:lnSpc>
              <a:buNone/>
            </a:pPr>
            <a:r>
              <a:rPr lang="en-US" sz="893" b="1" kern="0" spc="27" dirty="0">
                <a:solidFill>
                  <a:srgbClr val="181818">
                    <a:alpha val="80000"/>
                  </a:srgbClr>
                </a:solidFill>
                <a:latin typeface="Roboto" pitchFamily="34" charset="0"/>
                <a:ea typeface="Roboto" pitchFamily="34" charset="-122"/>
                <a:cs typeface="Roboto" pitchFamily="34" charset="-120"/>
              </a:rPr>
              <a:t>4</a:t>
            </a:r>
            <a:br>
              <a:rPr lang="en-US" sz="893" b="1" kern="0" spc="27" dirty="0">
                <a:solidFill>
                  <a:srgbClr val="181818">
                    <a:alpha val="80000"/>
                  </a:srgbClr>
                </a:solidFill>
                <a:latin typeface="Roboto" pitchFamily="34" charset="0"/>
                <a:ea typeface="Roboto" pitchFamily="34" charset="-122"/>
                <a:cs typeface="Roboto" pitchFamily="34" charset="-120"/>
              </a:rPr>
            </a:br>
            <a:r>
              <a:rPr lang="en-US" sz="893" b="1" kern="0" spc="27" dirty="0">
                <a:solidFill>
                  <a:srgbClr val="181818">
                    <a:alpha val="80000"/>
                  </a:srgbClr>
                </a:solidFill>
                <a:latin typeface="Roboto" pitchFamily="34" charset="0"/>
                <a:ea typeface="Roboto" pitchFamily="34" charset="-122"/>
                <a:cs typeface="Roboto" pitchFamily="34" charset="-120"/>
              </a:rPr>
              <a:t>Identify, locate and source</a:t>
            </a:r>
            <a:endParaRPr lang="en-US" dirty="0"/>
          </a:p>
        </p:txBody>
      </p:sp>
      <p:sp>
        <p:nvSpPr>
          <p:cNvPr id="60" name="Object 59"/>
          <p:cNvSpPr/>
          <p:nvPr/>
        </p:nvSpPr>
        <p:spPr>
          <a:xfrm>
            <a:off x="537962" y="5586057"/>
            <a:ext cx="828498" cy="177061"/>
          </a:xfrm>
          <a:prstGeom prst="rect">
            <a:avLst/>
          </a:prstGeom>
          <a:noFill/>
        </p:spPr>
        <p:txBody>
          <a:bodyPr wrap="square" lIns="0" tIns="0" rIns="0" bIns="0" rtlCol="0" anchor="t"/>
          <a:lstStyle/>
          <a:p>
            <a:pPr algn="ctr">
              <a:lnSpc>
                <a:spcPts val="1394"/>
              </a:lnSpc>
              <a:buNone/>
            </a:pPr>
            <a:r>
              <a:rPr lang="en-US" sz="893" b="1" kern="0" spc="27" dirty="0">
                <a:solidFill>
                  <a:srgbClr val="181818">
                    <a:alpha val="80000"/>
                  </a:srgbClr>
                </a:solidFill>
                <a:latin typeface="Roboto" pitchFamily="34" charset="0"/>
                <a:ea typeface="Roboto" pitchFamily="34" charset="-122"/>
                <a:cs typeface="Roboto" pitchFamily="34" charset="-120"/>
              </a:rPr>
              <a:t>Data</a:t>
            </a:r>
            <a:endParaRPr lang="en-US" dirty="0"/>
          </a:p>
        </p:txBody>
      </p:sp>
      <p:sp>
        <p:nvSpPr>
          <p:cNvPr id="61" name="Object 60"/>
          <p:cNvSpPr/>
          <p:nvPr/>
        </p:nvSpPr>
        <p:spPr>
          <a:xfrm>
            <a:off x="10727164" y="5773683"/>
            <a:ext cx="828498" cy="197743"/>
          </a:xfrm>
          <a:prstGeom prst="rect">
            <a:avLst/>
          </a:prstGeom>
          <a:noFill/>
        </p:spPr>
        <p:txBody>
          <a:bodyPr wrap="square" lIns="0" tIns="0" rIns="0" bIns="0" rtlCol="0" anchor="t"/>
          <a:lstStyle/>
          <a:p>
            <a:pPr algn="ctr">
              <a:lnSpc>
                <a:spcPts val="1558"/>
              </a:lnSpc>
              <a:buNone/>
            </a:pPr>
            <a:r>
              <a:rPr lang="en-US" sz="1463" b="1" dirty="0">
                <a:solidFill>
                  <a:srgbClr val="181818">
                    <a:alpha val="80000"/>
                  </a:srgbClr>
                </a:solidFill>
                <a:latin typeface="Playfair Display" pitchFamily="34" charset="0"/>
                <a:ea typeface="Playfair Display" pitchFamily="34" charset="-122"/>
                <a:cs typeface="Playfair Display" pitchFamily="34" charset="-120"/>
              </a:rPr>
              <a:t>Solution</a:t>
            </a:r>
            <a:endParaRPr lang="en-US" dirty="0"/>
          </a:p>
        </p:txBody>
      </p:sp>
      <p:sp>
        <p:nvSpPr>
          <p:cNvPr id="62" name="Object 61"/>
          <p:cNvSpPr/>
          <p:nvPr/>
        </p:nvSpPr>
        <p:spPr>
          <a:xfrm>
            <a:off x="10516304" y="4321977"/>
            <a:ext cx="1337606" cy="708245"/>
          </a:xfrm>
          <a:prstGeom prst="rect">
            <a:avLst/>
          </a:prstGeom>
          <a:noFill/>
        </p:spPr>
        <p:txBody>
          <a:bodyPr wrap="square" lIns="0" tIns="0" rIns="0" bIns="0" rtlCol="0" anchor="t"/>
          <a:lstStyle/>
          <a:p>
            <a:pPr algn="ctr">
              <a:lnSpc>
                <a:spcPts val="1394"/>
              </a:lnSpc>
              <a:buNone/>
            </a:pPr>
            <a:r>
              <a:rPr lang="en-US" sz="893" b="1" kern="0" spc="27" dirty="0">
                <a:solidFill>
                  <a:srgbClr val="181818">
                    <a:alpha val="80000"/>
                  </a:srgbClr>
                </a:solidFill>
                <a:latin typeface="Roboto" pitchFamily="34" charset="0"/>
                <a:ea typeface="Roboto" pitchFamily="34" charset="-122"/>
                <a:cs typeface="Roboto" pitchFamily="34" charset="-120"/>
              </a:rPr>
              <a:t>9</a:t>
            </a:r>
            <a:br>
              <a:rPr lang="en-US" sz="893" b="1" kern="0" spc="27" dirty="0">
                <a:solidFill>
                  <a:srgbClr val="181818">
                    <a:alpha val="80000"/>
                  </a:srgbClr>
                </a:solidFill>
                <a:latin typeface="Roboto" pitchFamily="34" charset="0"/>
                <a:ea typeface="Roboto" pitchFamily="34" charset="-122"/>
                <a:cs typeface="Roboto" pitchFamily="34" charset="-120"/>
              </a:rPr>
            </a:br>
            <a:r>
              <a:rPr lang="en-US" sz="893" b="1" kern="0" spc="27" dirty="0">
                <a:solidFill>
                  <a:srgbClr val="181818">
                    <a:alpha val="80000"/>
                  </a:srgbClr>
                </a:solidFill>
                <a:latin typeface="Roboto" pitchFamily="34" charset="0"/>
                <a:ea typeface="Roboto" pitchFamily="34" charset="-122"/>
                <a:cs typeface="Roboto" pitchFamily="34" charset="-120"/>
              </a:rPr>
              <a:t>Consider how the solution can be implemented</a:t>
            </a:r>
            <a:endParaRPr lang="en-US" dirty="0"/>
          </a:p>
        </p:txBody>
      </p:sp>
      <p:sp>
        <p:nvSpPr>
          <p:cNvPr id="63" name="Object 62"/>
          <p:cNvSpPr/>
          <p:nvPr/>
        </p:nvSpPr>
        <p:spPr>
          <a:xfrm>
            <a:off x="4304783" y="4195562"/>
            <a:ext cx="3388788" cy="215747"/>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5 DATA SCIENCE PROCESS</a:t>
            </a:r>
            <a:endParaRPr lang="en-US" dirty="0"/>
          </a:p>
        </p:txBody>
      </p:sp>
      <p:pic>
        <p:nvPicPr>
          <p:cNvPr id="64" name="Object 63" descr="preencoded.png"/>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986997" y="4285673"/>
            <a:ext cx="342814" cy="390427"/>
          </a:xfrm>
          <a:prstGeom prst="rect">
            <a:avLst/>
          </a:prstGeom>
        </p:spPr>
      </p:pic>
      <p:pic>
        <p:nvPicPr>
          <p:cNvPr id="65" name="Object 64" descr="preencoded.png"/>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738124" y="4268948"/>
            <a:ext cx="342814" cy="390427"/>
          </a:xfrm>
          <a:prstGeom prst="rect">
            <a:avLst/>
          </a:prstGeom>
        </p:spPr>
      </p:pic>
      <p:pic>
        <p:nvPicPr>
          <p:cNvPr id="66" name="Object 65" descr="preencoded.png"/>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317168" y="5037490"/>
            <a:ext cx="390427" cy="342814"/>
          </a:xfrm>
          <a:prstGeom prst="rect">
            <a:avLst/>
          </a:prstGeom>
        </p:spPr>
      </p:pic>
      <p:pic>
        <p:nvPicPr>
          <p:cNvPr id="67" name="Object 66" descr="preencoded.png"/>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63659" y="5227942"/>
            <a:ext cx="390427" cy="342814"/>
          </a:xfrm>
          <a:prstGeom prst="rect">
            <a:avLst/>
          </a:prstGeom>
        </p:spPr>
      </p:pic>
      <p:sp>
        <p:nvSpPr>
          <p:cNvPr id="68" name="Rectangle 67">
            <a:extLst>
              <a:ext uri="{FF2B5EF4-FFF2-40B4-BE49-F238E27FC236}">
                <a16:creationId xmlns:a16="http://schemas.microsoft.com/office/drawing/2014/main" id="{68F470DD-A6F9-02A3-C95B-DC74F794F8E1}"/>
              </a:ext>
            </a:extLst>
          </p:cNvPr>
          <p:cNvSpPr/>
          <p:nvPr/>
        </p:nvSpPr>
        <p:spPr>
          <a:xfrm>
            <a:off x="1577422" y="4498969"/>
            <a:ext cx="8851577" cy="1677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4" name="Object 3"/>
          <p:cNvSpPr/>
          <p:nvPr/>
        </p:nvSpPr>
        <p:spPr>
          <a:xfrm>
            <a:off x="544436" y="1321947"/>
            <a:ext cx="6965396" cy="424649"/>
          </a:xfrm>
          <a:prstGeom prst="rect">
            <a:avLst/>
          </a:prstGeom>
          <a:noFill/>
        </p:spPr>
        <p:txBody>
          <a:bodyPr wrap="square" lIns="0" tIns="0" rIns="0" bIns="0" rtlCol="0" anchor="t"/>
          <a:lstStyle/>
          <a:p>
            <a:pPr algn="l">
              <a:lnSpc>
                <a:spcPts val="1673"/>
              </a:lnSpc>
              <a:buNone/>
            </a:pPr>
            <a:r>
              <a:rPr lang="en-US" sz="1071" kern="0" spc="32" dirty="0">
                <a:solidFill>
                  <a:srgbClr val="181818">
                    <a:alpha val="80000"/>
                  </a:srgbClr>
                </a:solidFill>
                <a:latin typeface="Roboto" pitchFamily="34" charset="0"/>
                <a:ea typeface="Roboto" pitchFamily="34" charset="-122"/>
                <a:cs typeface="Roboto" pitchFamily="34" charset="-120"/>
              </a:rPr>
              <a:t>Older users (65+, 55-64, &amp; 45-54) are evenly distributed, &amp; females make up a majority in each age group.</a:t>
            </a:r>
            <a:br>
              <a:rPr lang="en-US" sz="1071" kern="0" spc="32" dirty="0">
                <a:solidFill>
                  <a:srgbClr val="181818">
                    <a:alpha val="80000"/>
                  </a:srgbClr>
                </a:solidFill>
                <a:latin typeface="Roboto" pitchFamily="34" charset="0"/>
                <a:ea typeface="Roboto" pitchFamily="34" charset="-122"/>
                <a:cs typeface="Roboto" pitchFamily="34" charset="-120"/>
              </a:rPr>
            </a:br>
            <a:r>
              <a:rPr lang="en-US" sz="1071" kern="0" spc="32" dirty="0">
                <a:solidFill>
                  <a:srgbClr val="181818">
                    <a:alpha val="80000"/>
                  </a:srgbClr>
                </a:solidFill>
                <a:latin typeface="Roboto" pitchFamily="34" charset="0"/>
                <a:ea typeface="Roboto" pitchFamily="34" charset="-122"/>
                <a:cs typeface="Roboto" pitchFamily="34" charset="-120"/>
              </a:rPr>
              <a:t>These trends suggest businesses should target products/services towards women's interests and needs.</a:t>
            </a:r>
            <a:endParaRPr lang="en-US" dirty="0"/>
          </a:p>
        </p:txBody>
      </p:sp>
      <p:sp>
        <p:nvSpPr>
          <p:cNvPr id="5" name="Object 4"/>
          <p:cNvSpPr/>
          <p:nvPr/>
        </p:nvSpPr>
        <p:spPr>
          <a:xfrm>
            <a:off x="544436" y="1830663"/>
            <a:ext cx="7068295" cy="424649"/>
          </a:xfrm>
          <a:prstGeom prst="rect">
            <a:avLst/>
          </a:prstGeom>
          <a:noFill/>
        </p:spPr>
        <p:txBody>
          <a:bodyPr wrap="square" lIns="0" tIns="0" rIns="0" bIns="0" rtlCol="0" anchor="t"/>
          <a:lstStyle/>
          <a:p>
            <a:pPr algn="l">
              <a:lnSpc>
                <a:spcPts val="1673"/>
              </a:lnSpc>
              <a:spcBef>
                <a:spcPts val="649"/>
              </a:spcBef>
              <a:buNone/>
            </a:pPr>
            <a:r>
              <a:rPr lang="en-US" sz="1071" kern="0" spc="32" dirty="0">
                <a:solidFill>
                  <a:srgbClr val="181818">
                    <a:alpha val="80000"/>
                  </a:srgbClr>
                </a:solidFill>
                <a:latin typeface="Roboto" pitchFamily="34" charset="0"/>
                <a:ea typeface="Roboto" pitchFamily="34" charset="-122"/>
                <a:cs typeface="Roboto" pitchFamily="34" charset="-120"/>
              </a:rPr>
              <a:t>Males aged 25-34 have the </a:t>
            </a:r>
            <a:r>
              <a:rPr lang="en-US" sz="1071" b="1" kern="0" spc="32" dirty="0">
                <a:solidFill>
                  <a:srgbClr val="181818">
                    <a:alpha val="80000"/>
                  </a:srgbClr>
                </a:solidFill>
                <a:latin typeface="Roboto" pitchFamily="34" charset="0"/>
                <a:ea typeface="Roboto" pitchFamily="34" charset="-122"/>
                <a:cs typeface="Roboto" pitchFamily="34" charset="-120"/>
              </a:rPr>
              <a:t>highest bounce rate</a:t>
            </a:r>
            <a:r>
              <a:rPr lang="en-US" sz="1071" kern="0" spc="32" dirty="0">
                <a:solidFill>
                  <a:srgbClr val="181818">
                    <a:alpha val="80000"/>
                  </a:srgbClr>
                </a:solidFill>
                <a:latin typeface="Roboto" pitchFamily="34" charset="0"/>
                <a:ea typeface="Roboto" pitchFamily="34" charset="-122"/>
                <a:cs typeface="Roboto" pitchFamily="34" charset="-120"/>
              </a:rPr>
              <a:t> at 69.67%, while females aged 65+ have the highest at 67.26%.</a:t>
            </a:r>
            <a:endParaRPr lang="en-US" dirty="0"/>
          </a:p>
        </p:txBody>
      </p:sp>
      <p:sp>
        <p:nvSpPr>
          <p:cNvPr id="6" name="Object 5"/>
          <p:cNvSpPr/>
          <p:nvPr/>
        </p:nvSpPr>
        <p:spPr>
          <a:xfrm>
            <a:off x="544437" y="2339379"/>
            <a:ext cx="7183168" cy="636974"/>
          </a:xfrm>
          <a:prstGeom prst="rect">
            <a:avLst/>
          </a:prstGeom>
          <a:noFill/>
        </p:spPr>
        <p:txBody>
          <a:bodyPr wrap="square" lIns="0" tIns="0" rIns="0" bIns="0" rtlCol="0" anchor="t"/>
          <a:lstStyle/>
          <a:p>
            <a:pPr algn="l">
              <a:lnSpc>
                <a:spcPts val="1673"/>
              </a:lnSpc>
              <a:spcBef>
                <a:spcPts val="649"/>
              </a:spcBef>
              <a:buNone/>
            </a:pPr>
            <a:r>
              <a:rPr lang="en-US" sz="1071" kern="0" spc="32" dirty="0">
                <a:solidFill>
                  <a:srgbClr val="181818">
                    <a:alpha val="80000"/>
                  </a:srgbClr>
                </a:solidFill>
                <a:latin typeface="Roboto" pitchFamily="34" charset="0"/>
                <a:ea typeface="Roboto" pitchFamily="34" charset="-122"/>
                <a:cs typeface="Roboto" pitchFamily="34" charset="-120"/>
              </a:rPr>
              <a:t>Younger age groups (18-24 and 25-34) tend to spend more time on the site and view more pages than older</a:t>
            </a:r>
            <a:br>
              <a:rPr lang="en-US" sz="1071" kern="0" spc="32" dirty="0">
                <a:solidFill>
                  <a:srgbClr val="181818">
                    <a:alpha val="80000"/>
                  </a:srgbClr>
                </a:solidFill>
                <a:latin typeface="Roboto" pitchFamily="34" charset="0"/>
                <a:ea typeface="Roboto" pitchFamily="34" charset="-122"/>
                <a:cs typeface="Roboto" pitchFamily="34" charset="-120"/>
              </a:rPr>
            </a:br>
            <a:r>
              <a:rPr lang="en-US" sz="1071" kern="0" spc="32" dirty="0">
                <a:solidFill>
                  <a:srgbClr val="181818">
                    <a:alpha val="80000"/>
                  </a:srgbClr>
                </a:solidFill>
                <a:latin typeface="Roboto" pitchFamily="34" charset="0"/>
                <a:ea typeface="Roboto" pitchFamily="34" charset="-122"/>
                <a:cs typeface="Roboto" pitchFamily="34" charset="-120"/>
              </a:rPr>
              <a:t>age groups, with females 18-24 exhibiting </a:t>
            </a:r>
            <a:r>
              <a:rPr lang="en-US" sz="1071" b="1" kern="0" spc="32" dirty="0">
                <a:solidFill>
                  <a:srgbClr val="181818">
                    <a:alpha val="80000"/>
                  </a:srgbClr>
                </a:solidFill>
                <a:latin typeface="Roboto" pitchFamily="34" charset="0"/>
                <a:ea typeface="Roboto" pitchFamily="34" charset="-122"/>
                <a:cs typeface="Roboto" pitchFamily="34" charset="-120"/>
              </a:rPr>
              <a:t>highest engagement</a:t>
            </a:r>
            <a:r>
              <a:rPr lang="en-US" sz="1071" kern="0" spc="32" dirty="0">
                <a:solidFill>
                  <a:srgbClr val="181818">
                    <a:alpha val="80000"/>
                  </a:srgbClr>
                </a:solidFill>
                <a:latin typeface="Roboto" pitchFamily="34" charset="0"/>
                <a:ea typeface="Roboto" pitchFamily="34" charset="-122"/>
                <a:cs typeface="Roboto" pitchFamily="34" charset="-120"/>
              </a:rPr>
              <a:t>. Tailoring content and UX (User experience) for</a:t>
            </a:r>
            <a:br>
              <a:rPr lang="en-US" sz="1071" kern="0" spc="32" dirty="0">
                <a:solidFill>
                  <a:srgbClr val="181818">
                    <a:alpha val="80000"/>
                  </a:srgbClr>
                </a:solidFill>
                <a:latin typeface="Roboto" pitchFamily="34" charset="0"/>
                <a:ea typeface="Roboto" pitchFamily="34" charset="-122"/>
                <a:cs typeface="Roboto" pitchFamily="34" charset="-120"/>
              </a:rPr>
            </a:br>
            <a:r>
              <a:rPr lang="en-US" sz="1071" kern="0" spc="32" dirty="0">
                <a:solidFill>
                  <a:srgbClr val="181818">
                    <a:alpha val="80000"/>
                  </a:srgbClr>
                </a:solidFill>
                <a:latin typeface="Roboto" pitchFamily="34" charset="0"/>
                <a:ea typeface="Roboto" pitchFamily="34" charset="-122"/>
                <a:cs typeface="Roboto" pitchFamily="34" charset="-120"/>
              </a:rPr>
              <a:t>these demographics could lead to increased engagement and satisfaction.</a:t>
            </a:r>
            <a:endParaRPr lang="en-US" dirty="0"/>
          </a:p>
        </p:txBody>
      </p:sp>
      <p:sp>
        <p:nvSpPr>
          <p:cNvPr id="7" name="Object 6"/>
          <p:cNvSpPr/>
          <p:nvPr/>
        </p:nvSpPr>
        <p:spPr>
          <a:xfrm>
            <a:off x="544436" y="3060420"/>
            <a:ext cx="7183169" cy="424649"/>
          </a:xfrm>
          <a:prstGeom prst="rect">
            <a:avLst/>
          </a:prstGeom>
          <a:noFill/>
        </p:spPr>
        <p:txBody>
          <a:bodyPr wrap="square" lIns="0" tIns="0" rIns="0" bIns="0" rtlCol="0" anchor="t"/>
          <a:lstStyle/>
          <a:p>
            <a:pPr algn="l">
              <a:lnSpc>
                <a:spcPts val="1673"/>
              </a:lnSpc>
              <a:spcBef>
                <a:spcPts val="649"/>
              </a:spcBef>
              <a:buNone/>
            </a:pPr>
            <a:r>
              <a:rPr lang="en-US" sz="1071" kern="0" spc="32" dirty="0">
                <a:solidFill>
                  <a:srgbClr val="181818">
                    <a:alpha val="80000"/>
                  </a:srgbClr>
                </a:solidFill>
                <a:latin typeface="Roboto" pitchFamily="34" charset="0"/>
                <a:ea typeface="Roboto" pitchFamily="34" charset="-122"/>
                <a:cs typeface="Roboto" pitchFamily="34" charset="-120"/>
              </a:rPr>
              <a:t>Younger age groups (18-24 and 25-34) have more </a:t>
            </a:r>
            <a:r>
              <a:rPr lang="en-US" sz="1071" b="1" kern="0" spc="32" dirty="0">
                <a:solidFill>
                  <a:srgbClr val="181818">
                    <a:alpha val="80000"/>
                  </a:srgbClr>
                </a:solidFill>
                <a:latin typeface="Roboto" pitchFamily="34" charset="0"/>
                <a:ea typeface="Roboto" pitchFamily="34" charset="-122"/>
                <a:cs typeface="Roboto" pitchFamily="34" charset="-120"/>
              </a:rPr>
              <a:t>website transactions and revenue</a:t>
            </a:r>
            <a:r>
              <a:rPr lang="en-US" sz="1071" kern="0" spc="32" dirty="0">
                <a:solidFill>
                  <a:srgbClr val="181818">
                    <a:alpha val="80000"/>
                  </a:srgbClr>
                </a:solidFill>
                <a:latin typeface="Roboto" pitchFamily="34" charset="0"/>
                <a:ea typeface="Roboto" pitchFamily="34" charset="-122"/>
                <a:cs typeface="Roboto" pitchFamily="34" charset="-120"/>
              </a:rPr>
              <a:t> than older groups,</a:t>
            </a:r>
            <a:br>
              <a:rPr lang="en-US" sz="1071" kern="0" spc="32" dirty="0">
                <a:solidFill>
                  <a:srgbClr val="181818">
                    <a:alpha val="80000"/>
                  </a:srgbClr>
                </a:solidFill>
                <a:latin typeface="Roboto" pitchFamily="34" charset="0"/>
                <a:ea typeface="Roboto" pitchFamily="34" charset="-122"/>
                <a:cs typeface="Roboto" pitchFamily="34" charset="-120"/>
              </a:rPr>
            </a:br>
            <a:r>
              <a:rPr lang="en-US" sz="1071" kern="0" spc="32" dirty="0">
                <a:solidFill>
                  <a:srgbClr val="181818">
                    <a:alpha val="80000"/>
                  </a:srgbClr>
                </a:solidFill>
                <a:latin typeface="Roboto" pitchFamily="34" charset="0"/>
                <a:ea typeface="Roboto" pitchFamily="34" charset="-122"/>
                <a:cs typeface="Roboto" pitchFamily="34" charset="-120"/>
              </a:rPr>
              <a:t>as seen in the transaction rate, revenue, and e-commerce conversion rate.</a:t>
            </a:r>
            <a:endParaRPr lang="en-US" dirty="0"/>
          </a:p>
        </p:txBody>
      </p:sp>
      <p:sp>
        <p:nvSpPr>
          <p:cNvPr id="8" name="Object 7"/>
          <p:cNvSpPr/>
          <p:nvPr/>
        </p:nvSpPr>
        <p:spPr>
          <a:xfrm>
            <a:off x="544437" y="3569136"/>
            <a:ext cx="7183167" cy="849299"/>
          </a:xfrm>
          <a:prstGeom prst="rect">
            <a:avLst/>
          </a:prstGeom>
          <a:noFill/>
        </p:spPr>
        <p:txBody>
          <a:bodyPr wrap="square" lIns="0" tIns="0" rIns="0" bIns="0" rtlCol="0" anchor="t"/>
          <a:lstStyle/>
          <a:p>
            <a:pPr algn="l">
              <a:lnSpc>
                <a:spcPts val="1673"/>
              </a:lnSpc>
              <a:spcBef>
                <a:spcPts val="649"/>
              </a:spcBef>
              <a:buNone/>
            </a:pPr>
            <a:r>
              <a:rPr lang="en-US" sz="1071" kern="0" spc="32" dirty="0">
                <a:solidFill>
                  <a:srgbClr val="181818">
                    <a:alpha val="80000"/>
                  </a:srgbClr>
                </a:solidFill>
                <a:latin typeface="Roboto" pitchFamily="34" charset="0"/>
                <a:ea typeface="Roboto" pitchFamily="34" charset="-122"/>
                <a:cs typeface="Roboto" pitchFamily="34" charset="-120"/>
              </a:rPr>
              <a:t>Pages/Session refers to the average number of pages viewed in a website session. </a:t>
            </a:r>
            <a:br>
              <a:rPr lang="en-US" sz="1071" kern="0" spc="32" dirty="0">
                <a:solidFill>
                  <a:srgbClr val="181818">
                    <a:alpha val="80000"/>
                  </a:srgbClr>
                </a:solidFill>
                <a:latin typeface="Roboto" pitchFamily="34" charset="0"/>
                <a:ea typeface="Roboto" pitchFamily="34" charset="-122"/>
                <a:cs typeface="Roboto" pitchFamily="34" charset="-120"/>
              </a:rPr>
            </a:br>
            <a:r>
              <a:rPr lang="en-US" sz="1071" b="1" kern="0" spc="32" dirty="0">
                <a:solidFill>
                  <a:srgbClr val="181818">
                    <a:alpha val="80000"/>
                  </a:srgbClr>
                </a:solidFill>
                <a:latin typeface="Roboto" pitchFamily="34" charset="0"/>
                <a:ea typeface="Roboto" pitchFamily="34" charset="-122"/>
                <a:cs typeface="Roboto" pitchFamily="34" charset="-120"/>
              </a:rPr>
              <a:t>Pages/Session range</a:t>
            </a:r>
            <a:r>
              <a:rPr lang="en-US" sz="1071" kern="0" spc="32" dirty="0">
                <a:solidFill>
                  <a:srgbClr val="181818">
                    <a:alpha val="80000"/>
                  </a:srgbClr>
                </a:solidFill>
                <a:latin typeface="Roboto" pitchFamily="34" charset="0"/>
                <a:ea typeface="Roboto" pitchFamily="34" charset="-122"/>
                <a:cs typeface="Roboto" pitchFamily="34" charset="-120"/>
              </a:rPr>
              <a:t> from 1.88-2.08, with the highest value for 18-24 female age group.</a:t>
            </a:r>
            <a:br>
              <a:rPr lang="en-US" sz="1071" kern="0" spc="32" dirty="0">
                <a:solidFill>
                  <a:srgbClr val="181818">
                    <a:alpha val="80000"/>
                  </a:srgbClr>
                </a:solidFill>
                <a:latin typeface="Roboto" pitchFamily="34" charset="0"/>
                <a:ea typeface="Roboto" pitchFamily="34" charset="-122"/>
                <a:cs typeface="Roboto" pitchFamily="34" charset="-120"/>
              </a:rPr>
            </a:br>
            <a:r>
              <a:rPr lang="en-US" sz="1071" b="1" kern="0" spc="32" dirty="0">
                <a:solidFill>
                  <a:srgbClr val="181818">
                    <a:alpha val="80000"/>
                  </a:srgbClr>
                </a:solidFill>
                <a:latin typeface="Roboto" pitchFamily="34" charset="0"/>
                <a:ea typeface="Roboto" pitchFamily="34" charset="-122"/>
                <a:cs typeface="Roboto" pitchFamily="34" charset="-120"/>
              </a:rPr>
              <a:t>Avg. Session Duration</a:t>
            </a:r>
            <a:r>
              <a:rPr lang="en-US" sz="1071" kern="0" spc="32" dirty="0">
                <a:solidFill>
                  <a:srgbClr val="181818">
                    <a:alpha val="80000"/>
                  </a:srgbClr>
                </a:solidFill>
                <a:latin typeface="Roboto" pitchFamily="34" charset="0"/>
                <a:ea typeface="Roboto" pitchFamily="34" charset="-122"/>
                <a:cs typeface="Roboto" pitchFamily="34" charset="-120"/>
              </a:rPr>
              <a:t> is the average time spent on the website per session, with a range  of 00:02:22-00:02:38,</a:t>
            </a:r>
            <a:br>
              <a:rPr lang="en-US" sz="1071" kern="0" spc="32" dirty="0">
                <a:solidFill>
                  <a:srgbClr val="181818">
                    <a:alpha val="80000"/>
                  </a:srgbClr>
                </a:solidFill>
                <a:latin typeface="Roboto" pitchFamily="34" charset="0"/>
                <a:ea typeface="Roboto" pitchFamily="34" charset="-122"/>
                <a:cs typeface="Roboto" pitchFamily="34" charset="-120"/>
              </a:rPr>
            </a:br>
            <a:r>
              <a:rPr lang="en-US" sz="1071" kern="0" spc="32" dirty="0">
                <a:solidFill>
                  <a:srgbClr val="181818">
                    <a:alpha val="80000"/>
                  </a:srgbClr>
                </a:solidFill>
                <a:latin typeface="Roboto" pitchFamily="34" charset="0"/>
                <a:ea typeface="Roboto" pitchFamily="34" charset="-122"/>
                <a:cs typeface="Roboto" pitchFamily="34" charset="-120"/>
              </a:rPr>
              <a:t>highest value for 65+ male age group.</a:t>
            </a:r>
            <a:endParaRPr lang="en-US" dirty="0"/>
          </a:p>
        </p:txBody>
      </p:sp>
      <p:sp>
        <p:nvSpPr>
          <p:cNvPr id="9" name="Object 8"/>
          <p:cNvSpPr/>
          <p:nvPr/>
        </p:nvSpPr>
        <p:spPr>
          <a:xfrm>
            <a:off x="544436" y="4536025"/>
            <a:ext cx="7183170" cy="213346"/>
          </a:xfrm>
          <a:prstGeom prst="rect">
            <a:avLst/>
          </a:prstGeom>
          <a:noFill/>
        </p:spPr>
        <p:txBody>
          <a:bodyPr wrap="square" lIns="0" tIns="0" rIns="0" bIns="0" rtlCol="0" anchor="t"/>
          <a:lstStyle/>
          <a:p>
            <a:pPr algn="l">
              <a:lnSpc>
                <a:spcPts val="1673"/>
              </a:lnSpc>
              <a:spcBef>
                <a:spcPts val="649"/>
              </a:spcBef>
              <a:buNone/>
            </a:pPr>
            <a:r>
              <a:rPr lang="en-US" sz="1071" kern="0" spc="32" dirty="0">
                <a:solidFill>
                  <a:srgbClr val="181818">
                    <a:alpha val="80000"/>
                  </a:srgbClr>
                </a:solidFill>
                <a:latin typeface="Roboto" pitchFamily="34" charset="0"/>
                <a:ea typeface="Roboto" pitchFamily="34" charset="-122"/>
                <a:cs typeface="Roboto" pitchFamily="34" charset="-120"/>
              </a:rPr>
              <a:t>Female customers aged 25-34 are our most active and valuable segment, generating </a:t>
            </a:r>
            <a:r>
              <a:rPr lang="en-US" sz="1071" b="1" kern="0" spc="32" dirty="0">
                <a:solidFill>
                  <a:srgbClr val="181818">
                    <a:alpha val="80000"/>
                  </a:srgbClr>
                </a:solidFill>
                <a:latin typeface="Roboto" pitchFamily="34" charset="0"/>
                <a:ea typeface="Roboto" pitchFamily="34" charset="-122"/>
                <a:cs typeface="Roboto" pitchFamily="34" charset="-120"/>
              </a:rPr>
              <a:t>highest revenue</a:t>
            </a:r>
            <a:r>
              <a:rPr lang="en-US" sz="1071" kern="0" spc="32" dirty="0">
                <a:solidFill>
                  <a:srgbClr val="181818">
                    <a:alpha val="80000"/>
                  </a:srgbClr>
                </a:solidFill>
                <a:latin typeface="Roboto" pitchFamily="34" charset="0"/>
                <a:ea typeface="Roboto" pitchFamily="34" charset="-122"/>
                <a:cs typeface="Roboto" pitchFamily="34" charset="-120"/>
              </a:rPr>
              <a:t>. </a:t>
            </a:r>
            <a:endParaRPr lang="en-US" dirty="0"/>
          </a:p>
        </p:txBody>
      </p:sp>
      <p:sp>
        <p:nvSpPr>
          <p:cNvPr id="10" name="Object 9"/>
          <p:cNvSpPr/>
          <p:nvPr/>
        </p:nvSpPr>
        <p:spPr>
          <a:xfrm>
            <a:off x="544437" y="4798893"/>
            <a:ext cx="7285668" cy="636974"/>
          </a:xfrm>
          <a:prstGeom prst="rect">
            <a:avLst/>
          </a:prstGeom>
          <a:noFill/>
        </p:spPr>
        <p:txBody>
          <a:bodyPr wrap="square" lIns="0" tIns="0" rIns="0" bIns="0" rtlCol="0" anchor="t"/>
          <a:lstStyle/>
          <a:p>
            <a:pPr algn="l">
              <a:lnSpc>
                <a:spcPts val="1673"/>
              </a:lnSpc>
              <a:spcBef>
                <a:spcPts val="649"/>
              </a:spcBef>
              <a:buNone/>
            </a:pPr>
            <a:r>
              <a:rPr lang="en-US" sz="1071" kern="0" spc="32" dirty="0">
                <a:solidFill>
                  <a:srgbClr val="181818">
                    <a:alpha val="80000"/>
                  </a:srgbClr>
                </a:solidFill>
                <a:latin typeface="Roboto" pitchFamily="34" charset="0"/>
                <a:ea typeface="Roboto" pitchFamily="34" charset="-122"/>
                <a:cs typeface="Roboto" pitchFamily="34" charset="-120"/>
              </a:rPr>
              <a:t>18-24 year-olds have </a:t>
            </a:r>
            <a:r>
              <a:rPr lang="en-US" sz="1071" b="1" kern="0" spc="32" dirty="0">
                <a:solidFill>
                  <a:srgbClr val="181818">
                    <a:alpha val="80000"/>
                  </a:srgbClr>
                </a:solidFill>
                <a:latin typeface="Roboto" pitchFamily="34" charset="0"/>
                <a:ea typeface="Roboto" pitchFamily="34" charset="-122"/>
                <a:cs typeface="Roboto" pitchFamily="34" charset="-120"/>
              </a:rPr>
              <a:t>highest conversion rate</a:t>
            </a:r>
            <a:r>
              <a:rPr lang="en-US" sz="1071" kern="0" spc="32" dirty="0">
                <a:solidFill>
                  <a:srgbClr val="181818">
                    <a:alpha val="80000"/>
                  </a:srgbClr>
                </a:solidFill>
                <a:latin typeface="Roboto" pitchFamily="34" charset="0"/>
                <a:ea typeface="Roboto" pitchFamily="34" charset="-122"/>
                <a:cs typeface="Roboto" pitchFamily="34" charset="-120"/>
              </a:rPr>
              <a:t>. To capitalize on these insights, let's focus our efforts on</a:t>
            </a:r>
            <a:br>
              <a:rPr lang="en-US" sz="1071" kern="0" spc="32" dirty="0">
                <a:solidFill>
                  <a:srgbClr val="181818">
                    <a:alpha val="80000"/>
                  </a:srgbClr>
                </a:solidFill>
                <a:latin typeface="Roboto" pitchFamily="34" charset="0"/>
                <a:ea typeface="Roboto" pitchFamily="34" charset="-122"/>
                <a:cs typeface="Roboto" pitchFamily="34" charset="-120"/>
              </a:rPr>
            </a:br>
            <a:r>
              <a:rPr lang="en-US" sz="1071" kern="0" spc="32" dirty="0">
                <a:solidFill>
                  <a:srgbClr val="181818">
                    <a:alpha val="80000"/>
                  </a:srgbClr>
                </a:solidFill>
                <a:latin typeface="Roboto" pitchFamily="34" charset="0"/>
                <a:ea typeface="Roboto" pitchFamily="34" charset="-122"/>
                <a:cs typeface="Roboto" pitchFamily="34" charset="-120"/>
              </a:rPr>
              <a:t>personalizing their experience to increase customer loyalty and develop products or services tailored to</a:t>
            </a:r>
            <a:br>
              <a:rPr lang="en-US" sz="1071" kern="0" spc="32" dirty="0">
                <a:solidFill>
                  <a:srgbClr val="181818">
                    <a:alpha val="80000"/>
                  </a:srgbClr>
                </a:solidFill>
                <a:latin typeface="Roboto" pitchFamily="34" charset="0"/>
                <a:ea typeface="Roboto" pitchFamily="34" charset="-122"/>
                <a:cs typeface="Roboto" pitchFamily="34" charset="-120"/>
              </a:rPr>
            </a:br>
            <a:r>
              <a:rPr lang="en-US" sz="1071" kern="0" spc="32" dirty="0">
                <a:solidFill>
                  <a:srgbClr val="181818">
                    <a:alpha val="80000"/>
                  </a:srgbClr>
                </a:solidFill>
                <a:latin typeface="Roboto" pitchFamily="34" charset="0"/>
                <a:ea typeface="Roboto" pitchFamily="34" charset="-122"/>
                <a:cs typeface="Roboto" pitchFamily="34" charset="-120"/>
              </a:rPr>
              <a:t>their interests.</a:t>
            </a:r>
            <a:endParaRPr lang="en-US" dirty="0"/>
          </a:p>
        </p:txBody>
      </p:sp>
      <p:pic>
        <p:nvPicPr>
          <p:cNvPr id="11" name="Object 10" descr="preencoded.png"/>
          <p:cNvPicPr>
            <a:picLocks noChangeAspect="1"/>
          </p:cNvPicPr>
          <p:nvPr/>
        </p:nvPicPr>
        <p:blipFill>
          <a:blip r:embed="rId5"/>
          <a:srcRect/>
          <a:stretch/>
        </p:blipFill>
        <p:spPr>
          <a:xfrm>
            <a:off x="7944978" y="1007812"/>
            <a:ext cx="3809047" cy="1975790"/>
          </a:xfrm>
          <a:prstGeom prst="rect">
            <a:avLst/>
          </a:prstGeom>
        </p:spPr>
      </p:pic>
      <p:pic>
        <p:nvPicPr>
          <p:cNvPr id="12" name="Object 11" descr="preencoded.png"/>
          <p:cNvPicPr>
            <a:picLocks noChangeAspect="1"/>
          </p:cNvPicPr>
          <p:nvPr/>
        </p:nvPicPr>
        <p:blipFill>
          <a:blip r:embed="rId6"/>
          <a:srcRect/>
          <a:stretch/>
        </p:blipFill>
        <p:spPr>
          <a:xfrm>
            <a:off x="8047478" y="3144236"/>
            <a:ext cx="3741682" cy="28298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Feature Engineering</a:t>
            </a:r>
            <a:endParaRPr lang="en-US" dirty="0"/>
          </a:p>
        </p:txBody>
      </p:sp>
      <p:sp>
        <p:nvSpPr>
          <p:cNvPr id="4" name="Object 3"/>
          <p:cNvSpPr/>
          <p:nvPr/>
        </p:nvSpPr>
        <p:spPr>
          <a:xfrm>
            <a:off x="471186" y="1786681"/>
            <a:ext cx="11131929" cy="303385"/>
          </a:xfrm>
          <a:prstGeom prst="rect">
            <a:avLst/>
          </a:prstGeom>
          <a:noFill/>
        </p:spPr>
        <p:txBody>
          <a:bodyPr wrap="square" lIns="0" tIns="0" rIns="0" bIns="0" rtlCol="0" anchor="t"/>
          <a:lstStyle/>
          <a:p>
            <a:pPr algn="l">
              <a:lnSpc>
                <a:spcPts val="2390"/>
              </a:lnSpc>
              <a:buNone/>
            </a:pPr>
            <a:r>
              <a:rPr lang="en-US" sz="1530" kern="0" spc="46" dirty="0">
                <a:solidFill>
                  <a:srgbClr val="181818">
                    <a:alpha val="80000"/>
                  </a:srgbClr>
                </a:solidFill>
                <a:latin typeface="Roboto" pitchFamily="34" charset="0"/>
                <a:ea typeface="Roboto" pitchFamily="34" charset="-122"/>
                <a:cs typeface="Roboto" pitchFamily="34" charset="-120"/>
              </a:rPr>
              <a:t>We have added new features to provide insights into customer behaviour to inform decision-making;</a:t>
            </a:r>
            <a:endParaRPr lang="en-US" dirty="0"/>
          </a:p>
        </p:txBody>
      </p:sp>
      <p:sp>
        <p:nvSpPr>
          <p:cNvPr id="5" name="Object 4"/>
          <p:cNvSpPr/>
          <p:nvPr/>
        </p:nvSpPr>
        <p:spPr>
          <a:xfrm>
            <a:off x="471186" y="2210140"/>
            <a:ext cx="11131929" cy="910154"/>
          </a:xfrm>
          <a:prstGeom prst="rect">
            <a:avLst/>
          </a:prstGeom>
          <a:noFill/>
        </p:spPr>
        <p:txBody>
          <a:bodyPr wrap="square" lIns="0" tIns="0" rIns="0" bIns="0" rtlCol="0" anchor="t"/>
          <a:lstStyle/>
          <a:p>
            <a:pPr algn="l">
              <a:lnSpc>
                <a:spcPts val="2390"/>
              </a:lnSpc>
              <a:spcBef>
                <a:spcPts val="928"/>
              </a:spcBef>
              <a:buNone/>
            </a:pPr>
            <a:r>
              <a:rPr lang="en-US" sz="1530" b="1" kern="0" spc="46" dirty="0">
                <a:solidFill>
                  <a:srgbClr val="181818">
                    <a:alpha val="80000"/>
                  </a:srgbClr>
                </a:solidFill>
                <a:latin typeface="Roboto" pitchFamily="34" charset="0"/>
                <a:ea typeface="Roboto" pitchFamily="34" charset="-122"/>
                <a:cs typeface="Roboto" pitchFamily="34" charset="-120"/>
              </a:rPr>
              <a:t>Sessions per User</a:t>
            </a:r>
            <a:r>
              <a:rPr lang="en-US" sz="1530" kern="0" spc="46" dirty="0">
                <a:solidFill>
                  <a:srgbClr val="181818">
                    <a:alpha val="80000"/>
                  </a:srgbClr>
                </a:solidFill>
                <a:latin typeface="Roboto" pitchFamily="34" charset="0"/>
                <a:ea typeface="Roboto" pitchFamily="34" charset="-122"/>
                <a:cs typeface="Roboto" pitchFamily="34" charset="-120"/>
              </a:rPr>
              <a:t>: The sessions per user metric can be used to understand the frequency at which users are interacting with the website. The 18-24 age group has an average of 3.5 sessions per user, while the 65+ age group has 4.8. Business can use this insight to tailor their marketing and increase website engagement.</a:t>
            </a:r>
            <a:endParaRPr lang="en-US" dirty="0"/>
          </a:p>
        </p:txBody>
      </p:sp>
      <p:sp>
        <p:nvSpPr>
          <p:cNvPr id="6" name="Object 5"/>
          <p:cNvSpPr/>
          <p:nvPr/>
        </p:nvSpPr>
        <p:spPr>
          <a:xfrm>
            <a:off x="471186" y="3240369"/>
            <a:ext cx="11131929" cy="606769"/>
          </a:xfrm>
          <a:prstGeom prst="rect">
            <a:avLst/>
          </a:prstGeom>
          <a:noFill/>
        </p:spPr>
        <p:txBody>
          <a:bodyPr wrap="square" lIns="0" tIns="0" rIns="0" bIns="0" rtlCol="0" anchor="t"/>
          <a:lstStyle/>
          <a:p>
            <a:pPr algn="l">
              <a:lnSpc>
                <a:spcPts val="2390"/>
              </a:lnSpc>
              <a:spcBef>
                <a:spcPts val="928"/>
              </a:spcBef>
              <a:buNone/>
            </a:pPr>
            <a:r>
              <a:rPr lang="en-US" sz="1530" b="1" kern="0" spc="46" dirty="0">
                <a:solidFill>
                  <a:srgbClr val="181818">
                    <a:alpha val="80000"/>
                  </a:srgbClr>
                </a:solidFill>
                <a:latin typeface="Roboto" pitchFamily="34" charset="0"/>
                <a:ea typeface="Roboto" pitchFamily="34" charset="-122"/>
                <a:cs typeface="Roboto" pitchFamily="34" charset="-120"/>
              </a:rPr>
              <a:t>Average Order Value</a:t>
            </a:r>
            <a:r>
              <a:rPr lang="en-US" sz="1530" kern="0" spc="46" dirty="0">
                <a:solidFill>
                  <a:srgbClr val="181818">
                    <a:alpha val="80000"/>
                  </a:srgbClr>
                </a:solidFill>
                <a:latin typeface="Roboto" pitchFamily="34" charset="0"/>
                <a:ea typeface="Roboto" pitchFamily="34" charset="-122"/>
                <a:cs typeface="Roboto" pitchFamily="34" charset="-120"/>
              </a:rPr>
              <a:t>: The 18-24 age group has the highest average order value (NZ$766), while 65+ have the lowest. This can enable business to create age-specific offers to increase revenue per order.</a:t>
            </a:r>
            <a:endParaRPr lang="en-US" dirty="0"/>
          </a:p>
        </p:txBody>
      </p:sp>
      <p:sp>
        <p:nvSpPr>
          <p:cNvPr id="7" name="Object 6"/>
          <p:cNvSpPr/>
          <p:nvPr/>
        </p:nvSpPr>
        <p:spPr>
          <a:xfrm>
            <a:off x="471186" y="3967212"/>
            <a:ext cx="11131929" cy="910154"/>
          </a:xfrm>
          <a:prstGeom prst="rect">
            <a:avLst/>
          </a:prstGeom>
          <a:noFill/>
        </p:spPr>
        <p:txBody>
          <a:bodyPr wrap="square" lIns="0" tIns="0" rIns="0" bIns="0" rtlCol="0" anchor="t"/>
          <a:lstStyle/>
          <a:p>
            <a:pPr algn="l">
              <a:lnSpc>
                <a:spcPts val="2390"/>
              </a:lnSpc>
              <a:spcBef>
                <a:spcPts val="928"/>
              </a:spcBef>
              <a:buNone/>
            </a:pPr>
            <a:r>
              <a:rPr lang="en-US" sz="1530" b="1" kern="0" spc="46" dirty="0">
                <a:solidFill>
                  <a:srgbClr val="181818">
                    <a:alpha val="80000"/>
                  </a:srgbClr>
                </a:solidFill>
                <a:latin typeface="Roboto" pitchFamily="34" charset="0"/>
                <a:ea typeface="Roboto" pitchFamily="34" charset="-122"/>
                <a:cs typeface="Roboto" pitchFamily="34" charset="-120"/>
              </a:rPr>
              <a:t>Revenue per User (RPU): </a:t>
            </a:r>
            <a:r>
              <a:rPr lang="en-US" sz="1530" kern="0" spc="46" dirty="0">
                <a:solidFill>
                  <a:srgbClr val="181818">
                    <a:alpha val="80000"/>
                  </a:srgbClr>
                </a:solidFill>
                <a:latin typeface="Roboto" pitchFamily="34" charset="0"/>
                <a:ea typeface="Roboto" pitchFamily="34" charset="-122"/>
                <a:cs typeface="Roboto" pitchFamily="34" charset="-120"/>
              </a:rPr>
              <a:t>An important metric that helps businesses understand how they generate revenue. The 25-34 age group earns the highest RPU, showing its value to the business. This insight can be used to create targeted marketing strategies to increase RPU in other age groups.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115" y="0"/>
            <a:ext cx="76181" cy="1304599"/>
          </a:xfrm>
          <a:prstGeom prst="rect">
            <a:avLst/>
          </a:prstGeom>
        </p:spPr>
      </p:pic>
      <p:sp>
        <p:nvSpPr>
          <p:cNvPr id="3" name="Object 2"/>
          <p:cNvSpPr/>
          <p:nvPr/>
        </p:nvSpPr>
        <p:spPr>
          <a:xfrm>
            <a:off x="511964" y="432581"/>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Modelling and their Evaluation Metrics</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3228" y="3169395"/>
            <a:ext cx="5656436" cy="1628368"/>
          </a:xfrm>
          <a:prstGeom prst="rect">
            <a:avLst/>
          </a:prstGeom>
        </p:spPr>
      </p:pic>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53228" y="3169395"/>
            <a:ext cx="5656436" cy="1628368"/>
          </a:xfrm>
          <a:prstGeom prst="rect">
            <a:avLst/>
          </a:prstGeom>
        </p:spPr>
      </p:pic>
      <p:sp>
        <p:nvSpPr>
          <p:cNvPr id="6" name="Object 5"/>
          <p:cNvSpPr/>
          <p:nvPr/>
        </p:nvSpPr>
        <p:spPr>
          <a:xfrm>
            <a:off x="2553371" y="3169492"/>
            <a:ext cx="2232298" cy="499054"/>
          </a:xfrm>
          <a:prstGeom prst="rect">
            <a:avLst/>
          </a:prstGeom>
          <a:noFill/>
        </p:spPr>
        <p:txBody>
          <a:bodyPr wrap="square" rtlCol="0" anchor="ctr">
            <a:normAutofit/>
          </a:bodyPr>
          <a:lstStyle/>
          <a:p>
            <a:pPr algn="ctr">
              <a:buNone/>
            </a:pPr>
            <a:endParaRPr lang="en-US" dirty="0"/>
          </a:p>
        </p:txBody>
      </p:sp>
      <p:sp>
        <p:nvSpPr>
          <p:cNvPr id="7" name="Object 6"/>
          <p:cNvSpPr/>
          <p:nvPr/>
        </p:nvSpPr>
        <p:spPr>
          <a:xfrm>
            <a:off x="4785669" y="3169492"/>
            <a:ext cx="2093004" cy="499054"/>
          </a:xfrm>
          <a:prstGeom prst="rect">
            <a:avLst/>
          </a:prstGeom>
          <a:noFill/>
        </p:spPr>
        <p:txBody>
          <a:bodyPr wrap="square" rtlCol="0" anchor="ctr">
            <a:normAutofit fontScale="85000" lnSpcReduction="10000"/>
          </a:bodyPr>
          <a:lstStyle/>
          <a:p>
            <a:pPr algn="ctr">
              <a:buNone/>
            </a:pPr>
            <a:r>
              <a:rPr lang="en-US" sz="2000" dirty="0">
                <a:solidFill>
                  <a:srgbClr val="FFFFFF"/>
                </a:solidFill>
                <a:latin typeface="Roboto Regular" pitchFamily="34" charset="0"/>
                <a:ea typeface="Roboto Regular" pitchFamily="34" charset="-122"/>
                <a:cs typeface="Roboto Regular" pitchFamily="34" charset="-120"/>
              </a:rPr>
              <a:t>Mean Squared Error</a:t>
            </a:r>
            <a:endParaRPr lang="en-US" dirty="0"/>
          </a:p>
        </p:txBody>
      </p:sp>
      <p:sp>
        <p:nvSpPr>
          <p:cNvPr id="8" name="Object 7"/>
          <p:cNvSpPr/>
          <p:nvPr/>
        </p:nvSpPr>
        <p:spPr>
          <a:xfrm>
            <a:off x="6878673" y="3169492"/>
            <a:ext cx="1326678" cy="499054"/>
          </a:xfrm>
          <a:prstGeom prst="rect">
            <a:avLst/>
          </a:prstGeom>
          <a:noFill/>
        </p:spPr>
        <p:txBody>
          <a:bodyPr wrap="square" rtlCol="0" anchor="ctr">
            <a:normAutofit fontScale="92500"/>
          </a:bodyPr>
          <a:lstStyle/>
          <a:p>
            <a:pPr algn="ctr">
              <a:buNone/>
            </a:pPr>
            <a:r>
              <a:rPr lang="en-US" sz="2000" dirty="0">
                <a:solidFill>
                  <a:srgbClr val="FFFFFF"/>
                </a:solidFill>
                <a:latin typeface="Roboto Regular" pitchFamily="34" charset="0"/>
                <a:ea typeface="Roboto Regular" pitchFamily="34" charset="-122"/>
                <a:cs typeface="Roboto Regular" pitchFamily="34" charset="-120"/>
              </a:rPr>
              <a:t>R-squared</a:t>
            </a:r>
            <a:endParaRPr lang="en-US" dirty="0"/>
          </a:p>
        </p:txBody>
      </p:sp>
      <p:sp>
        <p:nvSpPr>
          <p:cNvPr id="9" name="Object 8"/>
          <p:cNvSpPr/>
          <p:nvPr/>
        </p:nvSpPr>
        <p:spPr>
          <a:xfrm>
            <a:off x="2553228" y="3668546"/>
            <a:ext cx="2232441" cy="374290"/>
          </a:xfrm>
          <a:prstGeom prst="rect">
            <a:avLst/>
          </a:prstGeom>
          <a:noFill/>
        </p:spPr>
        <p:txBody>
          <a:bodyPr wrap="square" rtlCol="0" anchor="ctr">
            <a:noAutofit/>
          </a:bodyPr>
          <a:lstStyle/>
          <a:p>
            <a:pPr algn="l">
              <a:buNone/>
            </a:pPr>
            <a:r>
              <a:rPr lang="en-US" sz="1400" dirty="0">
                <a:solidFill>
                  <a:srgbClr val="000000"/>
                </a:solidFill>
                <a:latin typeface="Roboto Regular" pitchFamily="34" charset="0"/>
                <a:ea typeface="Roboto Regular" pitchFamily="34" charset="-122"/>
                <a:cs typeface="Roboto Regular" pitchFamily="34" charset="-120"/>
              </a:rPr>
              <a:t>Random Forest Regressor</a:t>
            </a:r>
            <a:endParaRPr lang="en-US" sz="1400" dirty="0"/>
          </a:p>
        </p:txBody>
      </p:sp>
      <p:sp>
        <p:nvSpPr>
          <p:cNvPr id="10" name="Object 9"/>
          <p:cNvSpPr/>
          <p:nvPr/>
        </p:nvSpPr>
        <p:spPr>
          <a:xfrm>
            <a:off x="4785669" y="3668546"/>
            <a:ext cx="2093004" cy="374290"/>
          </a:xfrm>
          <a:prstGeom prst="rect">
            <a:avLst/>
          </a:prstGeom>
          <a:noFill/>
        </p:spPr>
        <p:txBody>
          <a:bodyPr wrap="square" rtlCol="0" anchor="ctr">
            <a:normAutofit fontScale="92500" lnSpcReduction="10000"/>
          </a:bodyPr>
          <a:lstStyle/>
          <a:p>
            <a:pPr algn="ctr">
              <a:buNone/>
            </a:pPr>
            <a:r>
              <a:rPr lang="en-US" sz="2000" dirty="0">
                <a:solidFill>
                  <a:srgbClr val="000000"/>
                </a:solidFill>
                <a:latin typeface="Roboto Regular" pitchFamily="34" charset="0"/>
                <a:ea typeface="Roboto Regular" pitchFamily="34" charset="-122"/>
                <a:cs typeface="Roboto Regular" pitchFamily="34" charset="-120"/>
              </a:rPr>
              <a:t>0.691</a:t>
            </a:r>
            <a:endParaRPr lang="en-US" dirty="0"/>
          </a:p>
        </p:txBody>
      </p:sp>
      <p:sp>
        <p:nvSpPr>
          <p:cNvPr id="11" name="Object 10"/>
          <p:cNvSpPr/>
          <p:nvPr/>
        </p:nvSpPr>
        <p:spPr>
          <a:xfrm>
            <a:off x="6878673" y="3668546"/>
            <a:ext cx="1326678" cy="374290"/>
          </a:xfrm>
          <a:prstGeom prst="rect">
            <a:avLst/>
          </a:prstGeom>
          <a:noFill/>
        </p:spPr>
        <p:txBody>
          <a:bodyPr wrap="square" rtlCol="0" anchor="ctr">
            <a:normAutofit fontScale="92500" lnSpcReduction="10000"/>
          </a:bodyPr>
          <a:lstStyle/>
          <a:p>
            <a:pPr algn="ctr">
              <a:buNone/>
            </a:pPr>
            <a:r>
              <a:rPr lang="en-US" sz="2000" dirty="0">
                <a:solidFill>
                  <a:srgbClr val="000000"/>
                </a:solidFill>
                <a:latin typeface="Roboto Regular" pitchFamily="34" charset="0"/>
                <a:ea typeface="Roboto Regular" pitchFamily="34" charset="-122"/>
                <a:cs typeface="Roboto Regular" pitchFamily="34" charset="-120"/>
              </a:rPr>
              <a:t>0.524</a:t>
            </a:r>
            <a:endParaRPr lang="en-US" dirty="0"/>
          </a:p>
        </p:txBody>
      </p:sp>
      <p:sp>
        <p:nvSpPr>
          <p:cNvPr id="12" name="Object 11"/>
          <p:cNvSpPr/>
          <p:nvPr/>
        </p:nvSpPr>
        <p:spPr>
          <a:xfrm>
            <a:off x="2553228" y="4042836"/>
            <a:ext cx="2232441" cy="374290"/>
          </a:xfrm>
          <a:prstGeom prst="rect">
            <a:avLst/>
          </a:prstGeom>
          <a:noFill/>
        </p:spPr>
        <p:txBody>
          <a:bodyPr wrap="square" rtlCol="0" anchor="ctr">
            <a:normAutofit/>
          </a:bodyPr>
          <a:lstStyle/>
          <a:p>
            <a:pPr algn="l">
              <a:buNone/>
            </a:pPr>
            <a:r>
              <a:rPr lang="en-US" sz="1400" dirty="0">
                <a:solidFill>
                  <a:srgbClr val="000000"/>
                </a:solidFill>
                <a:latin typeface="Roboto Regular" pitchFamily="34" charset="0"/>
                <a:ea typeface="Roboto Regular" pitchFamily="34" charset="-122"/>
                <a:cs typeface="Roboto Regular" pitchFamily="34" charset="-120"/>
              </a:rPr>
              <a:t>Linear Regression</a:t>
            </a:r>
            <a:endParaRPr lang="en-US" sz="1400" dirty="0"/>
          </a:p>
        </p:txBody>
      </p:sp>
      <p:sp>
        <p:nvSpPr>
          <p:cNvPr id="13" name="Object 12"/>
          <p:cNvSpPr/>
          <p:nvPr/>
        </p:nvSpPr>
        <p:spPr>
          <a:xfrm>
            <a:off x="4785669" y="4042836"/>
            <a:ext cx="2093004" cy="374290"/>
          </a:xfrm>
          <a:prstGeom prst="rect">
            <a:avLst/>
          </a:prstGeom>
          <a:noFill/>
        </p:spPr>
        <p:txBody>
          <a:bodyPr wrap="square" rtlCol="0" anchor="ctr">
            <a:normAutofit fontScale="92500" lnSpcReduction="10000"/>
          </a:bodyPr>
          <a:lstStyle/>
          <a:p>
            <a:pPr algn="ctr">
              <a:buNone/>
            </a:pPr>
            <a:r>
              <a:rPr lang="en-US" sz="2000" dirty="0">
                <a:solidFill>
                  <a:srgbClr val="000000"/>
                </a:solidFill>
                <a:latin typeface="Roboto Regular" pitchFamily="34" charset="0"/>
                <a:ea typeface="Roboto Regular" pitchFamily="34" charset="-122"/>
                <a:cs typeface="Roboto Regular" pitchFamily="34" charset="-120"/>
              </a:rPr>
              <a:t>0.615</a:t>
            </a:r>
            <a:endParaRPr lang="en-US" dirty="0"/>
          </a:p>
        </p:txBody>
      </p:sp>
      <p:sp>
        <p:nvSpPr>
          <p:cNvPr id="14" name="Object 13"/>
          <p:cNvSpPr/>
          <p:nvPr/>
        </p:nvSpPr>
        <p:spPr>
          <a:xfrm>
            <a:off x="6878673" y="4042836"/>
            <a:ext cx="1326678" cy="374290"/>
          </a:xfrm>
          <a:prstGeom prst="rect">
            <a:avLst/>
          </a:prstGeom>
          <a:noFill/>
        </p:spPr>
        <p:txBody>
          <a:bodyPr wrap="square" rtlCol="0" anchor="ctr">
            <a:normAutofit fontScale="92500" lnSpcReduction="10000"/>
          </a:bodyPr>
          <a:lstStyle/>
          <a:p>
            <a:pPr algn="ctr">
              <a:buNone/>
            </a:pPr>
            <a:r>
              <a:rPr lang="en-US" sz="2000" dirty="0">
                <a:solidFill>
                  <a:srgbClr val="000000"/>
                </a:solidFill>
                <a:latin typeface="Roboto Regular" pitchFamily="34" charset="0"/>
                <a:ea typeface="Roboto Regular" pitchFamily="34" charset="-122"/>
                <a:cs typeface="Roboto Regular" pitchFamily="34" charset="-120"/>
              </a:rPr>
              <a:t>0.155</a:t>
            </a:r>
            <a:endParaRPr lang="en-US" dirty="0"/>
          </a:p>
        </p:txBody>
      </p:sp>
      <p:sp>
        <p:nvSpPr>
          <p:cNvPr id="15" name="Object 14"/>
          <p:cNvSpPr/>
          <p:nvPr/>
        </p:nvSpPr>
        <p:spPr>
          <a:xfrm>
            <a:off x="2553228" y="4417127"/>
            <a:ext cx="2232441" cy="374290"/>
          </a:xfrm>
          <a:prstGeom prst="rect">
            <a:avLst/>
          </a:prstGeom>
          <a:noFill/>
        </p:spPr>
        <p:txBody>
          <a:bodyPr wrap="square" rtlCol="0" anchor="ctr">
            <a:noAutofit/>
          </a:bodyPr>
          <a:lstStyle/>
          <a:p>
            <a:pPr algn="l">
              <a:buNone/>
            </a:pPr>
            <a:r>
              <a:rPr lang="en-US" sz="1400" dirty="0">
                <a:solidFill>
                  <a:srgbClr val="000000"/>
                </a:solidFill>
                <a:latin typeface="Roboto Regular" pitchFamily="34" charset="0"/>
                <a:ea typeface="Roboto Regular" pitchFamily="34" charset="-122"/>
                <a:cs typeface="Roboto Regular" pitchFamily="34" charset="-120"/>
              </a:rPr>
              <a:t>Support Vector Regression</a:t>
            </a:r>
            <a:endParaRPr lang="en-US" sz="1400" dirty="0"/>
          </a:p>
        </p:txBody>
      </p:sp>
      <p:sp>
        <p:nvSpPr>
          <p:cNvPr id="16" name="Object 15"/>
          <p:cNvSpPr/>
          <p:nvPr/>
        </p:nvSpPr>
        <p:spPr>
          <a:xfrm>
            <a:off x="4785669" y="4417127"/>
            <a:ext cx="2093004" cy="374290"/>
          </a:xfrm>
          <a:prstGeom prst="rect">
            <a:avLst/>
          </a:prstGeom>
          <a:noFill/>
        </p:spPr>
        <p:txBody>
          <a:bodyPr wrap="square" rtlCol="0" anchor="ctr">
            <a:normAutofit fontScale="92500" lnSpcReduction="10000"/>
          </a:bodyPr>
          <a:lstStyle/>
          <a:p>
            <a:pPr algn="ctr">
              <a:buNone/>
            </a:pPr>
            <a:r>
              <a:rPr lang="en-US" sz="2000" dirty="0">
                <a:solidFill>
                  <a:srgbClr val="000000"/>
                </a:solidFill>
                <a:latin typeface="Roboto Regular" pitchFamily="34" charset="0"/>
                <a:ea typeface="Roboto Regular" pitchFamily="34" charset="-122"/>
                <a:cs typeface="Roboto Regular" pitchFamily="34" charset="-120"/>
              </a:rPr>
              <a:t>1.775</a:t>
            </a:r>
            <a:endParaRPr lang="en-US" dirty="0"/>
          </a:p>
        </p:txBody>
      </p:sp>
      <p:sp>
        <p:nvSpPr>
          <p:cNvPr id="17" name="Object 16"/>
          <p:cNvSpPr/>
          <p:nvPr/>
        </p:nvSpPr>
        <p:spPr>
          <a:xfrm>
            <a:off x="6878673" y="4417127"/>
            <a:ext cx="1326678" cy="374290"/>
          </a:xfrm>
          <a:prstGeom prst="rect">
            <a:avLst/>
          </a:prstGeom>
          <a:noFill/>
        </p:spPr>
        <p:txBody>
          <a:bodyPr wrap="square" rtlCol="0" anchor="ctr">
            <a:normAutofit fontScale="92500" lnSpcReduction="10000"/>
          </a:bodyPr>
          <a:lstStyle/>
          <a:p>
            <a:pPr algn="ctr">
              <a:buNone/>
            </a:pPr>
            <a:r>
              <a:rPr lang="en-US" sz="2000" dirty="0">
                <a:solidFill>
                  <a:srgbClr val="000000"/>
                </a:solidFill>
                <a:latin typeface="Roboto Regular" pitchFamily="34" charset="0"/>
                <a:ea typeface="Roboto Regular" pitchFamily="34" charset="-122"/>
                <a:cs typeface="Roboto Regular" pitchFamily="34" charset="-120"/>
              </a:rPr>
              <a:t>-0.461</a:t>
            </a:r>
            <a:endParaRPr lang="en-US" dirty="0"/>
          </a:p>
        </p:txBody>
      </p:sp>
      <p:sp>
        <p:nvSpPr>
          <p:cNvPr id="18" name="Object 17"/>
          <p:cNvSpPr/>
          <p:nvPr/>
        </p:nvSpPr>
        <p:spPr>
          <a:xfrm>
            <a:off x="511964" y="1364013"/>
            <a:ext cx="11438004" cy="505592"/>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We have analysed the performance of Random Forest Regressor, Linear Regression, and Support Vector Regression to understand their effectiveness.</a:t>
            </a:r>
            <a:endParaRPr lang="en-US" dirty="0"/>
          </a:p>
        </p:txBody>
      </p:sp>
      <p:sp>
        <p:nvSpPr>
          <p:cNvPr id="19" name="Object 18"/>
          <p:cNvSpPr/>
          <p:nvPr/>
        </p:nvSpPr>
        <p:spPr>
          <a:xfrm>
            <a:off x="511964" y="1756079"/>
            <a:ext cx="11438004" cy="505592"/>
          </a:xfrm>
          <a:prstGeom prst="rect">
            <a:avLst/>
          </a:prstGeom>
          <a:noFill/>
        </p:spPr>
        <p:txBody>
          <a:bodyPr wrap="square" lIns="0" tIns="0" rIns="0" bIns="0" rtlCol="0" anchor="t"/>
          <a:lstStyle/>
          <a:p>
            <a:pPr algn="l">
              <a:lnSpc>
                <a:spcPts val="1991"/>
              </a:lnSpc>
              <a:spcBef>
                <a:spcPts val="405"/>
              </a:spcBef>
              <a:buNone/>
            </a:pPr>
            <a:r>
              <a:rPr lang="en-IN" sz="1275" kern="0" spc="38" dirty="0">
                <a:solidFill>
                  <a:srgbClr val="181818">
                    <a:alpha val="80000"/>
                  </a:srgbClr>
                </a:solidFill>
                <a:latin typeface="Roboto" pitchFamily="34" charset="0"/>
                <a:ea typeface="Roboto" pitchFamily="34" charset="-122"/>
                <a:cs typeface="Roboto" pitchFamily="34" charset="-120"/>
              </a:rPr>
              <a:t>The </a:t>
            </a:r>
            <a:r>
              <a:rPr lang="en-IN" sz="1275" b="1" kern="0" spc="38" dirty="0">
                <a:solidFill>
                  <a:srgbClr val="181818">
                    <a:alpha val="80000"/>
                  </a:srgbClr>
                </a:solidFill>
                <a:latin typeface="Roboto" pitchFamily="34" charset="0"/>
                <a:ea typeface="Roboto" pitchFamily="34" charset="-122"/>
                <a:cs typeface="Roboto" pitchFamily="34" charset="-120"/>
              </a:rPr>
              <a:t>Random Forest Regressor </a:t>
            </a:r>
            <a:r>
              <a:rPr lang="en-IN" sz="1275" kern="0" spc="38" dirty="0">
                <a:solidFill>
                  <a:srgbClr val="181818">
                    <a:alpha val="80000"/>
                  </a:srgbClr>
                </a:solidFill>
                <a:latin typeface="Roboto" pitchFamily="34" charset="0"/>
                <a:ea typeface="Roboto" pitchFamily="34" charset="-122"/>
                <a:cs typeface="Roboto" pitchFamily="34" charset="-120"/>
              </a:rPr>
              <a:t>has a higher MSE and lower accuracy than other models, yet its R-squared value is highest. Its learning curve shows no signs of over/underfitting and suggests generalizability.</a:t>
            </a:r>
            <a:endParaRPr lang="en-US" dirty="0"/>
          </a:p>
        </p:txBody>
      </p:sp>
      <p:sp>
        <p:nvSpPr>
          <p:cNvPr id="20" name="Object 19"/>
          <p:cNvSpPr/>
          <p:nvPr/>
        </p:nvSpPr>
        <p:spPr>
          <a:xfrm>
            <a:off x="511964" y="2314193"/>
            <a:ext cx="11438004" cy="713834"/>
          </a:xfrm>
          <a:prstGeom prst="rect">
            <a:avLst/>
          </a:prstGeom>
          <a:noFill/>
        </p:spPr>
        <p:txBody>
          <a:bodyPr wrap="square" lIns="0" tIns="0" rIns="0" bIns="0" rtlCol="0" anchor="t"/>
          <a:lstStyle/>
          <a:p>
            <a:pPr algn="l">
              <a:lnSpc>
                <a:spcPts val="1991"/>
              </a:lnSpc>
              <a:spcBef>
                <a:spcPts val="405"/>
              </a:spcBef>
              <a:buNone/>
            </a:pPr>
            <a:r>
              <a:rPr lang="en-IN" sz="1275" kern="0" spc="38" dirty="0">
                <a:solidFill>
                  <a:srgbClr val="181818">
                    <a:alpha val="80000"/>
                  </a:srgbClr>
                </a:solidFill>
                <a:latin typeface="Roboto" pitchFamily="34" charset="0"/>
                <a:ea typeface="Roboto" pitchFamily="34" charset="-122"/>
                <a:cs typeface="Roboto" pitchFamily="34" charset="-120"/>
              </a:rPr>
              <a:t>The </a:t>
            </a:r>
            <a:r>
              <a:rPr lang="en-IN" sz="1275" b="1" kern="0" spc="38" dirty="0">
                <a:solidFill>
                  <a:srgbClr val="181818">
                    <a:alpha val="80000"/>
                  </a:srgbClr>
                </a:solidFill>
                <a:latin typeface="Roboto" pitchFamily="34" charset="0"/>
                <a:ea typeface="Roboto" pitchFamily="34" charset="-122"/>
                <a:cs typeface="Roboto" pitchFamily="34" charset="-120"/>
              </a:rPr>
              <a:t>Linear Regression</a:t>
            </a:r>
            <a:r>
              <a:rPr lang="en-IN" sz="1275" kern="0" spc="38" dirty="0">
                <a:solidFill>
                  <a:srgbClr val="181818">
                    <a:alpha val="80000"/>
                  </a:srgbClr>
                </a:solidFill>
                <a:latin typeface="Roboto" pitchFamily="34" charset="0"/>
                <a:ea typeface="Roboto" pitchFamily="34" charset="-122"/>
                <a:cs typeface="Roboto" pitchFamily="34" charset="-120"/>
              </a:rPr>
              <a:t> model has the lowest MSE of 0.615, but its R-squared value is the lowest at 0.155. This suggests that the Linear Regression model may not capture complex relationships between the independent and dependent variables, and the learning curve suggests that it may not be complex enough to capture underlying patterns in the data.</a:t>
            </a:r>
            <a:endParaRPr lang="en-US" dirty="0"/>
          </a:p>
        </p:txBody>
      </p:sp>
      <p:sp>
        <p:nvSpPr>
          <p:cNvPr id="21" name="Object 20"/>
          <p:cNvSpPr/>
          <p:nvPr/>
        </p:nvSpPr>
        <p:spPr>
          <a:xfrm>
            <a:off x="497114" y="4927748"/>
            <a:ext cx="11162741" cy="1769570"/>
          </a:xfrm>
          <a:prstGeom prst="rect">
            <a:avLst/>
          </a:prstGeom>
          <a:noFill/>
        </p:spPr>
        <p:txBody>
          <a:bodyPr wrap="square" lIns="0" tIns="0" rIns="0" bIns="0" rtlCol="0" anchor="t"/>
          <a:lstStyle/>
          <a:p>
            <a:pPr algn="l">
              <a:lnSpc>
                <a:spcPts val="1991"/>
              </a:lnSpc>
              <a:buNone/>
            </a:pPr>
            <a:r>
              <a:rPr lang="en-IN" sz="1275" kern="0" spc="38" dirty="0">
                <a:solidFill>
                  <a:srgbClr val="181818">
                    <a:alpha val="80000"/>
                  </a:srgbClr>
                </a:solidFill>
                <a:latin typeface="Roboto" pitchFamily="34" charset="0"/>
                <a:ea typeface="Roboto" pitchFamily="34" charset="-122"/>
                <a:cs typeface="Roboto" pitchFamily="34" charset="-120"/>
              </a:rPr>
              <a:t>The </a:t>
            </a:r>
            <a:r>
              <a:rPr lang="en-IN" sz="1275" b="1" kern="0" spc="38" dirty="0">
                <a:solidFill>
                  <a:srgbClr val="181818">
                    <a:alpha val="80000"/>
                  </a:srgbClr>
                </a:solidFill>
                <a:latin typeface="Roboto" pitchFamily="34" charset="0"/>
                <a:ea typeface="Roboto" pitchFamily="34" charset="-122"/>
                <a:cs typeface="Roboto" pitchFamily="34" charset="-120"/>
              </a:rPr>
              <a:t>Support Vector Regression</a:t>
            </a:r>
            <a:r>
              <a:rPr lang="en-IN" sz="1275" kern="0" spc="38" dirty="0">
                <a:solidFill>
                  <a:srgbClr val="181818">
                    <a:alpha val="80000"/>
                  </a:srgbClr>
                </a:solidFill>
                <a:latin typeface="Roboto" pitchFamily="34" charset="0"/>
                <a:ea typeface="Roboto" pitchFamily="34" charset="-122"/>
                <a:cs typeface="Roboto" pitchFamily="34" charset="-120"/>
              </a:rPr>
              <a:t> model has a high MSE of 1.775 and negative R-squared value of -0.461, indicating it is not a good fit and unable to generalize well to unseen data. The learning curve also shows scores declining as training examples increase.</a:t>
            </a:r>
            <a:br>
              <a:rPr lang="en-US" sz="1275" kern="0" spc="38" dirty="0">
                <a:solidFill>
                  <a:srgbClr val="181818">
                    <a:alpha val="80000"/>
                  </a:srgbClr>
                </a:solidFill>
                <a:latin typeface="Roboto" pitchFamily="34" charset="0"/>
                <a:ea typeface="Roboto" pitchFamily="34" charset="-122"/>
                <a:cs typeface="Roboto" pitchFamily="34" charset="-120"/>
              </a:rPr>
            </a:br>
            <a:br>
              <a:rPr lang="en-US" sz="1275" kern="0" spc="38" dirty="0">
                <a:solidFill>
                  <a:srgbClr val="181818">
                    <a:alpha val="80000"/>
                  </a:srgbClr>
                </a:solidFill>
                <a:latin typeface="Roboto" pitchFamily="34" charset="0"/>
                <a:ea typeface="Roboto" pitchFamily="34" charset="-122"/>
                <a:cs typeface="Roboto" pitchFamily="34" charset="-120"/>
              </a:rPr>
            </a:br>
            <a:r>
              <a:rPr lang="en-IN" sz="1275" b="1" kern="0" spc="38" dirty="0">
                <a:solidFill>
                  <a:srgbClr val="181818">
                    <a:alpha val="80000"/>
                  </a:srgbClr>
                </a:solidFill>
                <a:latin typeface="Roboto" pitchFamily="34" charset="0"/>
                <a:ea typeface="Roboto" pitchFamily="34" charset="-122"/>
                <a:cs typeface="Roboto" pitchFamily="34" charset="-120"/>
              </a:rPr>
              <a:t>Random Forest Regressor</a:t>
            </a:r>
            <a:r>
              <a:rPr lang="en-IN" sz="1275" kern="0" spc="38" dirty="0">
                <a:solidFill>
                  <a:srgbClr val="181818">
                    <a:alpha val="80000"/>
                  </a:srgbClr>
                </a:solidFill>
                <a:latin typeface="Roboto" pitchFamily="34" charset="0"/>
                <a:ea typeface="Roboto" pitchFamily="34" charset="-122"/>
                <a:cs typeface="Roboto" pitchFamily="34" charset="-120"/>
              </a:rPr>
              <a:t> model seems to be the best fit for the data based on its high R-squared value, even though it has a higher MSE compared to the Linear Regression model. This can help business to make informed decisions about marketing and sales strategies, product development, and resource allocation.</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1812</Words>
  <Application>Microsoft Office PowerPoint</Application>
  <PresentationFormat>Widescreen</PresentationFormat>
  <Paragraphs>111</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Roboto</vt:lpstr>
      <vt:lpstr>Roboto Regular</vt:lpstr>
      <vt:lpstr>Playfair Display</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yogita mane</cp:lastModifiedBy>
  <cp:revision>5</cp:revision>
  <dcterms:created xsi:type="dcterms:W3CDTF">2023-04-14T06:42:07Z</dcterms:created>
  <dcterms:modified xsi:type="dcterms:W3CDTF">2023-04-14T08:45:28Z</dcterms:modified>
</cp:coreProperties>
</file>